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55"/>
  </p:notesMasterIdLst>
  <p:sldIdLst>
    <p:sldId id="256" r:id="rId2"/>
    <p:sldId id="292" r:id="rId3"/>
    <p:sldId id="259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278" r:id="rId12"/>
    <p:sldId id="300" r:id="rId13"/>
    <p:sldId id="301" r:id="rId14"/>
    <p:sldId id="284" r:id="rId15"/>
    <p:sldId id="302" r:id="rId16"/>
    <p:sldId id="279" r:id="rId17"/>
    <p:sldId id="263" r:id="rId18"/>
    <p:sldId id="268" r:id="rId19"/>
    <p:sldId id="271" r:id="rId20"/>
    <p:sldId id="274" r:id="rId21"/>
    <p:sldId id="303" r:id="rId22"/>
    <p:sldId id="261" r:id="rId23"/>
    <p:sldId id="304" r:id="rId24"/>
    <p:sldId id="273" r:id="rId25"/>
    <p:sldId id="262" r:id="rId26"/>
    <p:sldId id="264" r:id="rId27"/>
    <p:sldId id="269" r:id="rId28"/>
    <p:sldId id="265" r:id="rId29"/>
    <p:sldId id="275" r:id="rId30"/>
    <p:sldId id="313" r:id="rId31"/>
    <p:sldId id="272" r:id="rId32"/>
    <p:sldId id="305" r:id="rId33"/>
    <p:sldId id="266" r:id="rId34"/>
    <p:sldId id="306" r:id="rId35"/>
    <p:sldId id="281" r:id="rId36"/>
    <p:sldId id="307" r:id="rId37"/>
    <p:sldId id="308" r:id="rId38"/>
    <p:sldId id="309" r:id="rId39"/>
    <p:sldId id="310" r:id="rId40"/>
    <p:sldId id="311" r:id="rId41"/>
    <p:sldId id="267" r:id="rId42"/>
    <p:sldId id="312" r:id="rId43"/>
    <p:sldId id="286" r:id="rId44"/>
    <p:sldId id="285" r:id="rId45"/>
    <p:sldId id="289" r:id="rId46"/>
    <p:sldId id="314" r:id="rId47"/>
    <p:sldId id="291" r:id="rId48"/>
    <p:sldId id="315" r:id="rId49"/>
    <p:sldId id="283" r:id="rId50"/>
    <p:sldId id="316" r:id="rId51"/>
    <p:sldId id="287" r:id="rId52"/>
    <p:sldId id="276" r:id="rId53"/>
    <p:sldId id="317" r:id="rId5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3CBD5"/>
    <a:srgbClr val="35FDF3"/>
    <a:srgbClr val="00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56" autoAdjust="0"/>
    <p:restoredTop sz="94660"/>
  </p:normalViewPr>
  <p:slideViewPr>
    <p:cSldViewPr>
      <p:cViewPr varScale="1">
        <p:scale>
          <a:sx n="46" d="100"/>
          <a:sy n="46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C0A81-0890-4501-B1FC-83EC8BC738CF}" type="datetimeFigureOut">
              <a:rPr lang="pl-PL" smtClean="0"/>
              <a:pPr/>
              <a:t>2013-03-19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DB3BB-B3A2-49CD-9C88-1BEC754C28A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2BD3CEC-049F-472C-A35B-37074AA77FCE}" type="slidenum">
              <a:rPr lang="pl-PL"/>
              <a:pPr/>
              <a:t>5</a:t>
            </a:fld>
            <a:endParaRPr lang="pl-PL" dirty="0"/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pl-PL" dirty="0">
              <a:ea typeface="Lucida Sans Unicode" charset="0"/>
              <a:cs typeface="Lucida Sans Unicode" charset="0"/>
            </a:endParaRPr>
          </a:p>
        </p:txBody>
      </p:sp>
      <p:sp>
        <p:nvSpPr>
          <p:cNvPr id="4710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4096" cy="4112423"/>
          </a:xfrm>
          <a:noFill/>
          <a:ln/>
        </p:spPr>
        <p:txBody>
          <a:bodyPr wrap="none" anchor="ctr"/>
          <a:lstStyle/>
          <a:p>
            <a:endParaRPr lang="pl-PL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03DE2EA-6EBC-4B19-A627-C60FF3DEF560}" type="slidenum">
              <a:rPr lang="pl-PL"/>
              <a:pPr/>
              <a:t>38</a:t>
            </a:fld>
            <a:endParaRPr lang="pl-PL" dirty="0"/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pl-PL" dirty="0">
              <a:ea typeface="Lucida Sans Unicode" charset="0"/>
              <a:cs typeface="Lucida Sans Unicode" charset="0"/>
            </a:endParaRPr>
          </a:p>
        </p:txBody>
      </p:sp>
      <p:sp>
        <p:nvSpPr>
          <p:cNvPr id="6349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4096" cy="4112423"/>
          </a:xfrm>
          <a:noFill/>
          <a:ln/>
        </p:spPr>
        <p:txBody>
          <a:bodyPr wrap="none" anchor="ctr"/>
          <a:lstStyle/>
          <a:p>
            <a:endParaRPr lang="pl-PL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B617C74-60E4-4CE9-94BC-59712C1F7E73}" type="slidenum">
              <a:rPr lang="pl-PL"/>
              <a:pPr/>
              <a:t>39</a:t>
            </a:fld>
            <a:endParaRPr lang="pl-PL" dirty="0"/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pl-PL" dirty="0">
              <a:ea typeface="Lucida Sans Unicode" charset="0"/>
              <a:cs typeface="Lucida Sans Unicode" charset="0"/>
            </a:endParaRPr>
          </a:p>
        </p:txBody>
      </p:sp>
      <p:sp>
        <p:nvSpPr>
          <p:cNvPr id="6451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4096" cy="4112423"/>
          </a:xfrm>
          <a:noFill/>
          <a:ln/>
        </p:spPr>
        <p:txBody>
          <a:bodyPr wrap="none" anchor="ctr"/>
          <a:lstStyle/>
          <a:p>
            <a:endParaRPr lang="pl-PL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8AE3379-69A4-45D0-932D-9887D84833FA}" type="slidenum">
              <a:rPr lang="pl-PL"/>
              <a:pPr/>
              <a:t>42</a:t>
            </a:fld>
            <a:endParaRPr lang="pl-PL" dirty="0"/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pl-PL" dirty="0">
              <a:ea typeface="Lucida Sans Unicode" charset="0"/>
              <a:cs typeface="Lucida Sans Unicode" charset="0"/>
            </a:endParaRPr>
          </a:p>
        </p:txBody>
      </p:sp>
      <p:sp>
        <p:nvSpPr>
          <p:cNvPr id="6963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4096" cy="4112423"/>
          </a:xfrm>
          <a:noFill/>
          <a:ln/>
        </p:spPr>
        <p:txBody>
          <a:bodyPr wrap="none" anchor="ctr"/>
          <a:lstStyle/>
          <a:p>
            <a:endParaRPr lang="pl-PL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2521A74-95FF-4639-9F5A-1843C7F158F3}" type="slidenum">
              <a:rPr lang="pl-PL"/>
              <a:pPr/>
              <a:t>50</a:t>
            </a:fld>
            <a:endParaRPr lang="pl-PL" dirty="0"/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pl-PL" dirty="0">
              <a:ea typeface="Lucida Sans Unicode" charset="0"/>
              <a:cs typeface="Lucida Sans Unicode" charset="0"/>
            </a:endParaRPr>
          </a:p>
        </p:txBody>
      </p:sp>
      <p:sp>
        <p:nvSpPr>
          <p:cNvPr id="7578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4096" cy="4112423"/>
          </a:xfrm>
          <a:noFill/>
          <a:ln/>
        </p:spPr>
        <p:txBody>
          <a:bodyPr wrap="none" anchor="ctr"/>
          <a:lstStyle/>
          <a:p>
            <a:endParaRPr lang="pl-PL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E92409F-F106-4616-BFDC-79DA11456ACD}" type="slidenum">
              <a:rPr lang="pl-PL"/>
              <a:pPr/>
              <a:t>53</a:t>
            </a:fld>
            <a:endParaRPr lang="pl-PL" dirty="0"/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pl-PL" dirty="0">
              <a:ea typeface="Lucida Sans Unicode" charset="0"/>
              <a:cs typeface="Lucida Sans Unicode" charset="0"/>
            </a:endParaRPr>
          </a:p>
        </p:txBody>
      </p:sp>
      <p:sp>
        <p:nvSpPr>
          <p:cNvPr id="7782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4096" cy="4112423"/>
          </a:xfrm>
          <a:noFill/>
          <a:ln/>
        </p:spPr>
        <p:txBody>
          <a:bodyPr wrap="none" anchor="ctr"/>
          <a:lstStyle/>
          <a:p>
            <a:endParaRPr lang="pl-PL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3682015-DCEA-4229-A7C8-36D554819912}" type="slidenum">
              <a:rPr lang="pl-PL"/>
              <a:pPr/>
              <a:t>7</a:t>
            </a:fld>
            <a:endParaRPr lang="pl-PL" dirty="0"/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pl-PL" dirty="0">
              <a:ea typeface="Lucida Sans Unicode" charset="0"/>
              <a:cs typeface="Lucida Sans Unicode" charset="0"/>
            </a:endParaRPr>
          </a:p>
        </p:txBody>
      </p:sp>
      <p:sp>
        <p:nvSpPr>
          <p:cNvPr id="4915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4096" cy="4112423"/>
          </a:xfrm>
          <a:noFill/>
          <a:ln/>
        </p:spPr>
        <p:txBody>
          <a:bodyPr wrap="none" anchor="ctr"/>
          <a:lstStyle/>
          <a:p>
            <a:endParaRPr lang="pl-PL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4872161-46BC-4316-AB3C-78303336D21F}" type="slidenum">
              <a:rPr lang="pl-PL"/>
              <a:pPr/>
              <a:t>8</a:t>
            </a:fld>
            <a:endParaRPr lang="pl-PL" dirty="0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pl-PL" dirty="0">
              <a:ea typeface="Lucida Sans Unicode" charset="0"/>
              <a:cs typeface="Lucida Sans Unicode" charset="0"/>
            </a:endParaRPr>
          </a:p>
        </p:txBody>
      </p:sp>
      <p:sp>
        <p:nvSpPr>
          <p:cNvPr id="5018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4096" cy="4112423"/>
          </a:xfrm>
          <a:noFill/>
          <a:ln/>
        </p:spPr>
        <p:txBody>
          <a:bodyPr wrap="none" anchor="ctr"/>
          <a:lstStyle/>
          <a:p>
            <a:endParaRPr lang="pl-PL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9DF7038-6C6B-4B82-A584-974436735619}" type="slidenum">
              <a:rPr lang="pl-PL"/>
              <a:pPr/>
              <a:t>9</a:t>
            </a:fld>
            <a:endParaRPr lang="pl-PL" dirty="0"/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pl-PL" dirty="0">
              <a:ea typeface="Lucida Sans Unicode" charset="0"/>
              <a:cs typeface="Lucida Sans Unicode" charset="0"/>
            </a:endParaRPr>
          </a:p>
        </p:txBody>
      </p:sp>
      <p:sp>
        <p:nvSpPr>
          <p:cNvPr id="5120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4096" cy="4112423"/>
          </a:xfrm>
          <a:noFill/>
          <a:ln/>
        </p:spPr>
        <p:txBody>
          <a:bodyPr wrap="none" anchor="ctr"/>
          <a:lstStyle/>
          <a:p>
            <a:endParaRPr lang="pl-PL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F4C92C4-A12E-4F6E-8F3C-45CDC5C7220E}" type="slidenum">
              <a:rPr lang="pl-PL"/>
              <a:pPr/>
              <a:t>13</a:t>
            </a:fld>
            <a:endParaRPr lang="pl-PL" dirty="0"/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pl-PL" dirty="0">
              <a:ea typeface="Lucida Sans Unicode" charset="0"/>
              <a:cs typeface="Lucida Sans Unicode" charset="0"/>
            </a:endParaRPr>
          </a:p>
        </p:txBody>
      </p:sp>
      <p:sp>
        <p:nvSpPr>
          <p:cNvPr id="5530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4096" cy="4112423"/>
          </a:xfrm>
          <a:noFill/>
          <a:ln/>
        </p:spPr>
        <p:txBody>
          <a:bodyPr wrap="none" anchor="ctr"/>
          <a:lstStyle/>
          <a:p>
            <a:endParaRPr lang="pl-PL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126FABE-A2CB-4196-B76F-4C6434A858D7}" type="slidenum">
              <a:rPr lang="pl-PL"/>
              <a:pPr/>
              <a:t>32</a:t>
            </a:fld>
            <a:endParaRPr lang="pl-PL" dirty="0"/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pl-PL" dirty="0">
              <a:ea typeface="Lucida Sans Unicode" charset="0"/>
              <a:cs typeface="Lucida Sans Unicode" charset="0"/>
            </a:endParaRPr>
          </a:p>
        </p:txBody>
      </p:sp>
      <p:sp>
        <p:nvSpPr>
          <p:cNvPr id="5632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4096" cy="4112423"/>
          </a:xfrm>
          <a:noFill/>
          <a:ln/>
        </p:spPr>
        <p:txBody>
          <a:bodyPr wrap="none" anchor="ctr"/>
          <a:lstStyle/>
          <a:p>
            <a:endParaRPr lang="pl-PL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092322B-3119-459D-A269-CB4121A297A4}" type="slidenum">
              <a:rPr lang="pl-PL"/>
              <a:pPr/>
              <a:t>34</a:t>
            </a:fld>
            <a:endParaRPr lang="pl-PL" dirty="0"/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pl-PL" dirty="0">
              <a:ea typeface="Lucida Sans Unicode" charset="0"/>
              <a:cs typeface="Lucida Sans Unicode" charset="0"/>
            </a:endParaRPr>
          </a:p>
        </p:txBody>
      </p:sp>
      <p:sp>
        <p:nvSpPr>
          <p:cNvPr id="6042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4096" cy="4112423"/>
          </a:xfrm>
          <a:noFill/>
          <a:ln/>
        </p:spPr>
        <p:txBody>
          <a:bodyPr wrap="none" anchor="ctr"/>
          <a:lstStyle/>
          <a:p>
            <a:endParaRPr lang="pl-PL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2594530-6FAF-47AF-9CB4-C06FB0CB6434}" type="slidenum">
              <a:rPr lang="pl-PL"/>
              <a:pPr/>
              <a:t>36</a:t>
            </a:fld>
            <a:endParaRPr lang="pl-PL" dirty="0"/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pl-PL" dirty="0">
              <a:ea typeface="Lucida Sans Unicode" charset="0"/>
              <a:cs typeface="Lucida Sans Unicode" charset="0"/>
            </a:endParaRPr>
          </a:p>
        </p:txBody>
      </p:sp>
      <p:sp>
        <p:nvSpPr>
          <p:cNvPr id="6144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4096" cy="4112423"/>
          </a:xfrm>
          <a:noFill/>
          <a:ln/>
        </p:spPr>
        <p:txBody>
          <a:bodyPr wrap="none" anchor="ctr"/>
          <a:lstStyle/>
          <a:p>
            <a:endParaRPr lang="pl-PL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0447642-DA6A-40F4-A7A5-5FC350949734}" type="slidenum">
              <a:rPr lang="pl-PL"/>
              <a:pPr/>
              <a:t>37</a:t>
            </a:fld>
            <a:endParaRPr lang="pl-PL" dirty="0"/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pl-PL" dirty="0">
              <a:ea typeface="Lucida Sans Unicode" charset="0"/>
              <a:cs typeface="Lucida Sans Unicode" charset="0"/>
            </a:endParaRPr>
          </a:p>
        </p:txBody>
      </p:sp>
      <p:sp>
        <p:nvSpPr>
          <p:cNvPr id="6246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4096" cy="4112423"/>
          </a:xfrm>
          <a:noFill/>
          <a:ln/>
        </p:spPr>
        <p:txBody>
          <a:bodyPr wrap="none" anchor="ctr"/>
          <a:lstStyle/>
          <a:p>
            <a:endParaRPr lang="pl-PL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3637-681A-4D08-93FD-1C38B7DA5AF8}" type="datetimeFigureOut">
              <a:rPr lang="pl-PL" smtClean="0"/>
              <a:pPr/>
              <a:t>2013-03-19</a:t>
            </a:fld>
            <a:endParaRPr lang="pl-PL" dirty="0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6B82-AE2C-4BDA-B58A-91FFC4ABD11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advTm="8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3637-681A-4D08-93FD-1C38B7DA5AF8}" type="datetimeFigureOut">
              <a:rPr lang="pl-PL" smtClean="0"/>
              <a:pPr/>
              <a:t>2013-03-19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6B82-AE2C-4BDA-B58A-91FFC4ABD11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advTm="8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3637-681A-4D08-93FD-1C38B7DA5AF8}" type="datetimeFigureOut">
              <a:rPr lang="pl-PL" smtClean="0"/>
              <a:pPr/>
              <a:t>2013-03-19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6B82-AE2C-4BDA-B58A-91FFC4ABD11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advTm="8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3637-681A-4D08-93FD-1C38B7DA5AF8}" type="datetimeFigureOut">
              <a:rPr lang="pl-PL" smtClean="0"/>
              <a:pPr/>
              <a:t>2013-03-19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6B82-AE2C-4BDA-B58A-91FFC4ABD11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advTm="8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3637-681A-4D08-93FD-1C38B7DA5AF8}" type="datetimeFigureOut">
              <a:rPr lang="pl-PL" smtClean="0"/>
              <a:pPr/>
              <a:t>2013-03-19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6B82-AE2C-4BDA-B58A-91FFC4ABD11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advTm="8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3637-681A-4D08-93FD-1C38B7DA5AF8}" type="datetimeFigureOut">
              <a:rPr lang="pl-PL" smtClean="0"/>
              <a:pPr/>
              <a:t>2013-03-19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6B82-AE2C-4BDA-B58A-91FFC4ABD11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advTm="8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3637-681A-4D08-93FD-1C38B7DA5AF8}" type="datetimeFigureOut">
              <a:rPr lang="pl-PL" smtClean="0"/>
              <a:pPr/>
              <a:t>2013-03-19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6B82-AE2C-4BDA-B58A-91FFC4ABD11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advTm="8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3637-681A-4D08-93FD-1C38B7DA5AF8}" type="datetimeFigureOut">
              <a:rPr lang="pl-PL" smtClean="0"/>
              <a:pPr/>
              <a:t>2013-03-19</a:t>
            </a:fld>
            <a:endParaRPr lang="pl-PL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46B82-AE2C-4BDA-B58A-91FFC4ABD11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advTm="8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3637-681A-4D08-93FD-1C38B7DA5AF8}" type="datetimeFigureOut">
              <a:rPr lang="pl-PL" smtClean="0"/>
              <a:pPr/>
              <a:t>2013-03-19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6B82-AE2C-4BDA-B58A-91FFC4ABD11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advTm="8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3637-681A-4D08-93FD-1C38B7DA5AF8}" type="datetimeFigureOut">
              <a:rPr lang="pl-PL" smtClean="0"/>
              <a:pPr/>
              <a:t>2013-03-19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0846B82-AE2C-4BDA-B58A-91FFC4ABD11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advTm="8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ABA3637-681A-4D08-93FD-1C38B7DA5AF8}" type="datetimeFigureOut">
              <a:rPr lang="pl-PL" smtClean="0"/>
              <a:pPr/>
              <a:t>2013-03-19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6B82-AE2C-4BDA-B58A-91FFC4ABD11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advTm="8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ABA3637-681A-4D08-93FD-1C38B7DA5AF8}" type="datetimeFigureOut">
              <a:rPr lang="pl-PL" smtClean="0"/>
              <a:pPr/>
              <a:t>2013-03-19</a:t>
            </a:fld>
            <a:endParaRPr lang="pl-PL" dirty="0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0846B82-AE2C-4BDA-B58A-91FFC4ABD11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advTm="8000">
    <p:wedg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muz-ket.home.pl/autoinstalator/wordpress/wp-content/uploads/2011/11/Jarmark-0-64.jpg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uzeum.ketrzyn.pl/tag/fundusz-wyszehradzki/" TargetMode="External"/><Relationship Id="rId3" Type="http://schemas.openxmlformats.org/officeDocument/2006/relationships/hyperlink" Target="http://www.msz.gov.pl/pl/polityka_zagraniczna/europa/grupa_wyszehradzka" TargetMode="External"/><Relationship Id="rId7" Type="http://schemas.openxmlformats.org/officeDocument/2006/relationships/hyperlink" Target="http://tvp.info/informacje/swiat/deklaracja-na-20lecie-grupy-wyszehradzkiej/3980164" TargetMode="External"/><Relationship Id="rId2" Type="http://schemas.openxmlformats.org/officeDocument/2006/relationships/hyperlink" Target="http://www.visegradgroup.eu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tvn24.pl/wiadomosci-z-kraju,3/grupa-wyszehradzka-w-wisle-o-bezpieczenstwie-ue,299915.html" TargetMode="External"/><Relationship Id="rId11" Type="http://schemas.openxmlformats.org/officeDocument/2006/relationships/image" Target="../media/image22.png"/><Relationship Id="rId5" Type="http://schemas.openxmlformats.org/officeDocument/2006/relationships/hyperlink" Target="http://wiadomosci.wp.pl/kat,1339,title,Karlove-Vary-spotkanie-premierow-bez-krawatow,wid,82017,wiadomosc.html?ticaid=110156" TargetMode="External"/><Relationship Id="rId10" Type="http://schemas.openxmlformats.org/officeDocument/2006/relationships/hyperlink" Target="http://wyborcza.pl/51,75478,13517300.html?i=1" TargetMode="External"/><Relationship Id="rId4" Type="http://schemas.openxmlformats.org/officeDocument/2006/relationships/hyperlink" Target="http://pl.wikipedia.org/wiki/Grupa_Wyszehradzka" TargetMode="External"/><Relationship Id="rId9" Type="http://schemas.openxmlformats.org/officeDocument/2006/relationships/hyperlink" Target="http://interpiano.pl/projekty_unijne-1382.htm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4581128"/>
            <a:ext cx="7772400" cy="197510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Grupa Wyszehradzka jako przykład dobrosąsiedzkiej współpracy Europejczyków.</a:t>
            </a: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755576" y="2852936"/>
            <a:ext cx="8388424" cy="150876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Anna Kin</a:t>
            </a:r>
            <a:endParaRPr lang="pl-PL" sz="2400" dirty="0"/>
          </a:p>
        </p:txBody>
      </p:sp>
    </p:spTree>
  </p:cSld>
  <p:clrMapOvr>
    <a:masterClrMapping/>
  </p:clrMapOvr>
  <p:transition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9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aśnienie owalne 3"/>
          <p:cNvSpPr/>
          <p:nvPr/>
        </p:nvSpPr>
        <p:spPr>
          <a:xfrm>
            <a:off x="1071538" y="714356"/>
            <a:ext cx="7572428" cy="4857784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Uśmiechnięta buźka 4"/>
          <p:cNvSpPr/>
          <p:nvPr/>
        </p:nvSpPr>
        <p:spPr>
          <a:xfrm>
            <a:off x="1979712" y="5517232"/>
            <a:ext cx="1143578" cy="10721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285984" y="1857364"/>
            <a:ext cx="47863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/>
              <a:t>W jakim celu powstała Grupa Wyszehradzka?</a:t>
            </a:r>
          </a:p>
        </p:txBody>
      </p:sp>
    </p:spTree>
  </p:cSld>
  <p:clrMapOvr>
    <a:masterClrMapping/>
  </p:clrMapOvr>
  <p:transition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7504" y="188640"/>
            <a:ext cx="90364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b="1" dirty="0" smtClean="0">
                <a:solidFill>
                  <a:srgbClr val="00FFCC"/>
                </a:solidFill>
              </a:rPr>
              <a:t>Deklaracja o współpracy wyznacza zasadnicze cele: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83568" y="1340768"/>
            <a:ext cx="655272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l-PL" sz="1900" dirty="0" smtClean="0"/>
              <a:t>Pełne przywrócenie niezależności państwowej, demokracji i wolności,</a:t>
            </a:r>
          </a:p>
          <a:p>
            <a:pPr>
              <a:buFont typeface="Wingdings" pitchFamily="2" charset="2"/>
              <a:buChar char="v"/>
            </a:pPr>
            <a:r>
              <a:rPr lang="pl-PL" sz="1900" dirty="0" smtClean="0"/>
              <a:t>Likwidację wszystkich istniejących społecznych, gospodarczych i duchowych przejawów systemu totalitarnego,</a:t>
            </a:r>
          </a:p>
          <a:p>
            <a:pPr>
              <a:buFont typeface="Wingdings" pitchFamily="2" charset="2"/>
              <a:buChar char="v"/>
            </a:pPr>
            <a:r>
              <a:rPr lang="pl-PL" sz="1900" dirty="0" smtClean="0"/>
              <a:t>Budowę demokracji parlamentarnej, nowoczesnego państwa prawa,</a:t>
            </a:r>
          </a:p>
          <a:p>
            <a:pPr>
              <a:buFont typeface="Wingdings" pitchFamily="2" charset="2"/>
              <a:buChar char="v"/>
            </a:pPr>
            <a:r>
              <a:rPr lang="pl-PL" sz="1900" dirty="0" smtClean="0"/>
              <a:t>Poszanowanie praw człowieka, i jego podstawowych wolności,</a:t>
            </a:r>
          </a:p>
          <a:p>
            <a:pPr>
              <a:buFont typeface="Wingdings" pitchFamily="2" charset="2"/>
              <a:buChar char="v"/>
            </a:pPr>
            <a:r>
              <a:rPr lang="pl-PL" sz="1900" dirty="0" smtClean="0"/>
              <a:t>Stworzenie nowoczesnej gospodarki rynkowej,</a:t>
            </a:r>
          </a:p>
          <a:p>
            <a:pPr>
              <a:buFont typeface="Wingdings" pitchFamily="2" charset="2"/>
              <a:buChar char="v"/>
            </a:pPr>
            <a:r>
              <a:rPr lang="pl-PL" sz="1900" dirty="0" smtClean="0"/>
              <a:t>Włączenie się w pełnym zakresie w europejski system polityczny, gospodarczy oraz system bezpieczeństwa           i prawodawstwa.</a:t>
            </a:r>
          </a:p>
          <a:p>
            <a:endParaRPr lang="pl-PL" sz="1900" dirty="0" smtClean="0"/>
          </a:p>
          <a:p>
            <a:endParaRPr lang="pl-PL" sz="1900" dirty="0" smtClean="0"/>
          </a:p>
          <a:p>
            <a:endParaRPr lang="pl-PL" sz="1900" dirty="0"/>
          </a:p>
        </p:txBody>
      </p:sp>
    </p:spTree>
  </p:cSld>
  <p:clrMapOvr>
    <a:masterClrMapping/>
  </p:clrMapOvr>
  <p:transition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E189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E189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aśnienie owalne 3"/>
          <p:cNvSpPr/>
          <p:nvPr/>
        </p:nvSpPr>
        <p:spPr>
          <a:xfrm>
            <a:off x="1115616" y="476672"/>
            <a:ext cx="7572428" cy="4857784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Uśmiechnięta buźka 4"/>
          <p:cNvSpPr/>
          <p:nvPr/>
        </p:nvSpPr>
        <p:spPr>
          <a:xfrm>
            <a:off x="1979712" y="5517232"/>
            <a:ext cx="1143578" cy="10721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411760" y="1124744"/>
            <a:ext cx="47863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/>
              <a:t>Na czym polega współpraca między państwami Grupy Wyszehradzkiej?</a:t>
            </a:r>
          </a:p>
        </p:txBody>
      </p:sp>
    </p:spTree>
  </p:cSld>
  <p:clrMapOvr>
    <a:masterClrMapping/>
  </p:clrMapOvr>
  <p:transition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daty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 lIns="82945" tIns="41473" rIns="82945"/>
          <a:lstStyle/>
          <a:p>
            <a:r>
              <a:rPr lang="pl-PL" dirty="0"/>
              <a:t>13-3-11</a:t>
            </a: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456481" y="313954"/>
            <a:ext cx="8228160" cy="5775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2002" rIns="0" bIns="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sz="3600" b="1" dirty="0">
                <a:solidFill>
                  <a:srgbClr val="FFFFFF"/>
                </a:solidFill>
              </a:rPr>
              <a:t>Współpraca państw wyszehradzkich realizowana jest poprzez 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sz="3600" b="1" dirty="0">
                <a:solidFill>
                  <a:srgbClr val="FFFFFF"/>
                </a:solidFill>
              </a:rPr>
              <a:t>spotkania i konsultacje 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sz="3600" b="1" dirty="0">
                <a:solidFill>
                  <a:srgbClr val="FFFFFF"/>
                </a:solidFill>
              </a:rPr>
              <a:t>przeprowadzane na różnych szczeblach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sz="3600" b="1" dirty="0">
                <a:solidFill>
                  <a:srgbClr val="FFFFFF"/>
                </a:solidFill>
              </a:rPr>
              <a:t> i w różnych formach... </a:t>
            </a:r>
          </a:p>
        </p:txBody>
      </p:sp>
    </p:spTree>
  </p:cSld>
  <p:clrMapOvr>
    <a:masterClrMapping/>
  </p:clrMapOvr>
  <p:transition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755576" y="980728"/>
            <a:ext cx="756084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00" dirty="0" smtClean="0"/>
              <a:t>	A teraz czas na przedstawienie przykładów dobrosąsiedzkiej współpracy między państwami V4- czyli spotkania         i działania członków Grupy Wyszehradzkiej.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</p:txBody>
      </p:sp>
      <p:pic>
        <p:nvPicPr>
          <p:cNvPr id="1026" name="Picture 2" descr="C:\Users\Piotrek\Pictures\_60q99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2833" y="3144952"/>
            <a:ext cx="4683764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aśnienie owalne 3"/>
          <p:cNvSpPr/>
          <p:nvPr/>
        </p:nvSpPr>
        <p:spPr>
          <a:xfrm>
            <a:off x="1115616" y="548680"/>
            <a:ext cx="7572428" cy="4857784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Uśmiechnięta buźka 4"/>
          <p:cNvSpPr/>
          <p:nvPr/>
        </p:nvSpPr>
        <p:spPr>
          <a:xfrm>
            <a:off x="1979712" y="5517232"/>
            <a:ext cx="1143578" cy="10721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339752" y="1556792"/>
            <a:ext cx="47863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/>
              <a:t>Współpraca V4    w sprawach gospodarczych.</a:t>
            </a:r>
          </a:p>
        </p:txBody>
      </p:sp>
    </p:spTree>
  </p:cSld>
  <p:clrMapOvr>
    <a:masterClrMapping/>
  </p:clrMapOvr>
  <p:transition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9512" y="1988840"/>
            <a:ext cx="849694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00" dirty="0" smtClean="0"/>
              <a:t>21 grudnia 1992 roku Grupa Wyszehradzka podpisała umowę                         o wolnym handlu (Central European Free Trade Agreement CEFTA). CEFTA przyczyniła się do wzrostu gospodarczego w krajach V4.</a:t>
            </a:r>
            <a:endParaRPr lang="pl-PL" sz="19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51520" y="40466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00FFCC"/>
                </a:solidFill>
              </a:rPr>
              <a:t>Wolny handel CEFTA</a:t>
            </a:r>
            <a:endParaRPr lang="pl-PL" sz="4000" b="1" dirty="0">
              <a:solidFill>
                <a:srgbClr val="00FFCC"/>
              </a:solidFill>
            </a:endParaRPr>
          </a:p>
        </p:txBody>
      </p:sp>
    </p:spTree>
  </p:cSld>
  <p:clrMapOvr>
    <a:masterClrMapping/>
  </p:clrMapOvr>
  <p:transition advTm="1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E189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E189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920880" cy="730250"/>
          </a:xfrm>
        </p:spPr>
        <p:txBody>
          <a:bodyPr>
            <a:noAutofit/>
          </a:bodyPr>
          <a:lstStyle/>
          <a:p>
            <a:pPr algn="ctr"/>
            <a:r>
              <a:rPr lang="pl-PL" sz="4000" dirty="0" smtClean="0">
                <a:solidFill>
                  <a:srgbClr val="00FFCC"/>
                </a:solidFill>
              </a:rPr>
              <a:t>   Spotkanie przedstawicieli  </a:t>
            </a:r>
            <a:br>
              <a:rPr lang="pl-PL" sz="4000" dirty="0" smtClean="0">
                <a:solidFill>
                  <a:srgbClr val="00FFCC"/>
                </a:solidFill>
              </a:rPr>
            </a:br>
            <a:r>
              <a:rPr lang="pl-PL" sz="4000" dirty="0" smtClean="0">
                <a:solidFill>
                  <a:srgbClr val="00FFCC"/>
                </a:solidFill>
              </a:rPr>
              <a:t>       Banków Narodowych.    </a:t>
            </a:r>
            <a:endParaRPr lang="pl-PL" sz="4000" dirty="0">
              <a:solidFill>
                <a:srgbClr val="00FFCC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3568" y="2276872"/>
            <a:ext cx="2662064" cy="2592288"/>
          </a:xfrm>
        </p:spPr>
        <p:txBody>
          <a:bodyPr>
            <a:normAutofit lnSpcReduction="10000"/>
          </a:bodyPr>
          <a:lstStyle/>
          <a:p>
            <a:r>
              <a:rPr lang="pl-PL" sz="1900" b="1" dirty="0" smtClean="0"/>
              <a:t>     2-3 listopada       1995 roku                     w Starym Smokowcu spotkali się przedstawiciele banków narodowych          w sprawie zastosowania nowego prawa wymiany walut.</a:t>
            </a:r>
            <a:endParaRPr lang="pl-PL" sz="1900" b="1" dirty="0"/>
          </a:p>
        </p:txBody>
      </p:sp>
      <p:pic>
        <p:nvPicPr>
          <p:cNvPr id="5" name="Symbol zastępczy zawartości 4" descr="pieniadz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2204864"/>
            <a:ext cx="3340596" cy="2376264"/>
          </a:xfrm>
        </p:spPr>
      </p:pic>
    </p:spTree>
  </p:cSld>
  <p:clrMapOvr>
    <a:masterClrMapping/>
  </p:clrMapOvr>
  <p:transition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0B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0B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FFCC"/>
                </a:solidFill>
              </a:rPr>
              <a:t>      Spotkanie w Pradze.</a:t>
            </a:r>
            <a:endParaRPr lang="pl-PL" sz="4000" b="1" dirty="0">
              <a:solidFill>
                <a:srgbClr val="00FFCC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900" b="1" dirty="0" smtClean="0"/>
              <a:t>      3-4 lutego 2006 roku w Pradze prezydenci państw Grupy Wyszehradzkiej  spotkali się i podpisali deklarację              w sprawie uwolnienia rynku pracy.             </a:t>
            </a:r>
            <a:endParaRPr lang="pl-PL" sz="1900" b="1" dirty="0"/>
          </a:p>
        </p:txBody>
      </p:sp>
    </p:spTree>
  </p:cSld>
  <p:clrMapOvr>
    <a:masterClrMapping/>
  </p:clrMapOvr>
  <p:transition advTm="1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0B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0B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rgbClr val="00FFCC"/>
                </a:solidFill>
              </a:rPr>
              <a:t>   </a:t>
            </a:r>
            <a:r>
              <a:rPr lang="pl-PL" sz="4000" b="1" dirty="0" smtClean="0">
                <a:solidFill>
                  <a:srgbClr val="00FFCC"/>
                </a:solidFill>
              </a:rPr>
              <a:t>Spotkanie prezydentów V4.</a:t>
            </a:r>
            <a:endParaRPr lang="pl-PL" sz="4000" b="1" dirty="0">
              <a:solidFill>
                <a:srgbClr val="00FFCC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idx="1"/>
          </p:nvPr>
        </p:nvSpPr>
        <p:spPr>
          <a:xfrm>
            <a:off x="395536" y="1556792"/>
            <a:ext cx="7467600" cy="4525963"/>
          </a:xfrm>
        </p:spPr>
        <p:txBody>
          <a:bodyPr>
            <a:normAutofit/>
          </a:bodyPr>
          <a:lstStyle/>
          <a:p>
            <a:r>
              <a:rPr lang="pl-PL" sz="1900" b="1" dirty="0" smtClean="0"/>
              <a:t>       </a:t>
            </a:r>
            <a:r>
              <a:rPr lang="pl-PL" sz="1900" dirty="0" smtClean="0"/>
              <a:t>11-12 września 2009 roku w Sopocie  spotkali się prezydenci V4. To wydarzenie poświęcili kryzysowi ekonomicznemu, współpracy energetycznej i poszerzeniu UE.                                                                    	W pierwszym dniu spotkania  przepłynęli wojskowym statkiem do Gdańska. Tam złożyli kwiaty pod pomnikiem Poległych Stoczniowców. Wieczorem odbył się koncert                   w Katedrze Oliwskiej. 				Drugiego dnia miało miejsce oficjalne powitanie na skwerze Kościuszki w Gdyni. Zostały odegrane hymny narodowe wszystkich uczestników spotkania. Goście zwiedzili  O.R.P  Błyskawica. Do spotkania dołączył prezydent Słowenii. </a:t>
            </a:r>
          </a:p>
          <a:p>
            <a:endParaRPr lang="pl-PL" b="1" dirty="0"/>
          </a:p>
        </p:txBody>
      </p:sp>
    </p:spTree>
  </p:cSld>
  <p:clrMapOvr>
    <a:masterClrMapping/>
  </p:clrMapOvr>
  <p:transition advTm="2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0B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0B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2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aśnienie owalne 3"/>
          <p:cNvSpPr/>
          <p:nvPr/>
        </p:nvSpPr>
        <p:spPr>
          <a:xfrm>
            <a:off x="1071538" y="714356"/>
            <a:ext cx="7572428" cy="4857784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Uśmiechnięta buźka 4"/>
          <p:cNvSpPr/>
          <p:nvPr/>
        </p:nvSpPr>
        <p:spPr>
          <a:xfrm>
            <a:off x="1785918" y="5445224"/>
            <a:ext cx="1417930" cy="126992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285984" y="1857364"/>
            <a:ext cx="47863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/>
              <a:t>Co to jest </a:t>
            </a:r>
          </a:p>
          <a:p>
            <a:pPr algn="ctr"/>
            <a:r>
              <a:rPr lang="pl-PL" sz="4400" dirty="0" smtClean="0"/>
              <a:t> Grupa Wyszehradzka?</a:t>
            </a:r>
            <a:endParaRPr lang="pl-PL" sz="4400" dirty="0"/>
          </a:p>
        </p:txBody>
      </p:sp>
    </p:spTree>
  </p:cSld>
  <p:clrMapOvr>
    <a:masterClrMapping/>
  </p:clrMapOvr>
  <p:transition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63272" cy="648072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00FFCC"/>
                </a:solidFill>
              </a:rPr>
              <a:t>  </a:t>
            </a:r>
            <a:r>
              <a:rPr lang="pl-PL" sz="4000" dirty="0" smtClean="0">
                <a:solidFill>
                  <a:srgbClr val="00FFCC"/>
                </a:solidFill>
              </a:rPr>
              <a:t>20-lecie Grupy Wyszehradzkiej.</a:t>
            </a:r>
            <a:endParaRPr lang="pl-PL" sz="4000" dirty="0">
              <a:solidFill>
                <a:srgbClr val="00FFCC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67544" y="1628800"/>
            <a:ext cx="2743200" cy="4680520"/>
          </a:xfrm>
        </p:spPr>
        <p:txBody>
          <a:bodyPr>
            <a:normAutofit fontScale="85000" lnSpcReduction="10000"/>
          </a:bodyPr>
          <a:lstStyle/>
          <a:p>
            <a:r>
              <a:rPr lang="pl-PL" sz="1900" b="1" dirty="0" smtClean="0"/>
              <a:t>          Z okazji 20-lecia Grupy Wyszehradzkiej premierzy Polski, Czech, Węgier i Słowacji podpisali 15 lutego 2011 roku               w Bratysławie deklarację, która podsumowuje wszystkie działania grupy                        i precyzuje zadania stojące przed nią.                                                                  W drugiej części spotkania premierzy państw Grupy Wyszehradzkiej  rozmawiali  z szefami rządów Niemiec, Austrii       i Ukrainy m.in.                      o współpracy energetycznej oraz unijnych zamiarach Ukrainy. </a:t>
            </a:r>
            <a:endParaRPr lang="pl-PL" sz="1900" dirty="0" smtClean="0"/>
          </a:p>
          <a:p>
            <a:endParaRPr lang="pl-PL" dirty="0"/>
          </a:p>
        </p:txBody>
      </p:sp>
      <p:pic>
        <p:nvPicPr>
          <p:cNvPr id="5" name="Symbol zastępczy zawartości 4" descr="uid_f0f97805a8b83408870c6142128220f31297760483136_width_268_play_0_pos_3_gs_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2636912"/>
            <a:ext cx="4512146" cy="2984351"/>
          </a:xfrm>
        </p:spPr>
      </p:pic>
    </p:spTree>
  </p:cSld>
  <p:clrMapOvr>
    <a:masterClrMapping/>
  </p:clrMapOvr>
  <p:transition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0B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0B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7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25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aśnienie owalne 3"/>
          <p:cNvSpPr/>
          <p:nvPr/>
        </p:nvSpPr>
        <p:spPr>
          <a:xfrm>
            <a:off x="1115616" y="548680"/>
            <a:ext cx="7572428" cy="4857784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Uśmiechnięta buźka 4"/>
          <p:cNvSpPr/>
          <p:nvPr/>
        </p:nvSpPr>
        <p:spPr>
          <a:xfrm>
            <a:off x="1979712" y="5517232"/>
            <a:ext cx="1143578" cy="10721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339752" y="1556792"/>
            <a:ext cx="47863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/>
              <a:t>Współpraca V4    w dziedzinie edukacji.</a:t>
            </a:r>
          </a:p>
        </p:txBody>
      </p:sp>
    </p:spTree>
  </p:cSld>
  <p:clrMapOvr>
    <a:masterClrMapping/>
  </p:clrMapOvr>
  <p:transition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792088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  </a:t>
            </a:r>
            <a:r>
              <a:rPr lang="pl-PL" sz="4000" dirty="0" smtClean="0">
                <a:solidFill>
                  <a:srgbClr val="00FFCC"/>
                </a:solidFill>
              </a:rPr>
              <a:t>Spotkanie ministrów edukacji</a:t>
            </a:r>
            <a:r>
              <a:rPr lang="pl-PL" sz="4000" dirty="0" smtClean="0"/>
              <a:t>.</a:t>
            </a:r>
            <a:endParaRPr lang="pl-PL" sz="4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11560" y="1484784"/>
            <a:ext cx="2736304" cy="3744416"/>
          </a:xfrm>
        </p:spPr>
        <p:txBody>
          <a:bodyPr>
            <a:normAutofit/>
          </a:bodyPr>
          <a:lstStyle/>
          <a:p>
            <a:r>
              <a:rPr lang="pl-PL" sz="1900" b="1" dirty="0" smtClean="0"/>
              <a:t>       11 lutego 1993 roku w Ołomuńcu odbyło się spotkanie ministrów edukacji. Rozmawiali przede wszystkim                    o edukacji do obywatelstwa                i polityce systemu edukacyjnego</a:t>
            </a:r>
            <a:r>
              <a:rPr lang="pl-PL" sz="1900" dirty="0" smtClean="0"/>
              <a:t>.</a:t>
            </a:r>
            <a:endParaRPr lang="pl-PL" sz="1900" dirty="0"/>
          </a:p>
        </p:txBody>
      </p:sp>
      <p:pic>
        <p:nvPicPr>
          <p:cNvPr id="5" name="Symbol zastępczy zawartości 4" descr="imagesCAC3CDJ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844824"/>
            <a:ext cx="3240360" cy="2706985"/>
          </a:xfrm>
        </p:spPr>
      </p:pic>
    </p:spTree>
  </p:cSld>
  <p:clrMapOvr>
    <a:masterClrMapping/>
  </p:clrMapOvr>
  <p:transition advTm="1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0B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0B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6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3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aśnienie owalne 3"/>
          <p:cNvSpPr/>
          <p:nvPr/>
        </p:nvSpPr>
        <p:spPr>
          <a:xfrm>
            <a:off x="1115616" y="548680"/>
            <a:ext cx="7572428" cy="4857784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Uśmiechnięta buźka 4"/>
          <p:cNvSpPr/>
          <p:nvPr/>
        </p:nvSpPr>
        <p:spPr>
          <a:xfrm>
            <a:off x="1979712" y="5517232"/>
            <a:ext cx="1143578" cy="10721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339752" y="1556792"/>
            <a:ext cx="47863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/>
              <a:t>Współpraca V4    w dziedzinie bezpieczeństwa.</a:t>
            </a:r>
          </a:p>
        </p:txBody>
      </p:sp>
    </p:spTree>
  </p:cSld>
  <p:clrMapOvr>
    <a:masterClrMapping/>
  </p:clrMapOvr>
  <p:transition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00FFCC"/>
                </a:solidFill>
              </a:rPr>
              <a:t>     </a:t>
            </a:r>
            <a:r>
              <a:rPr lang="pl-PL" sz="4000" b="1" dirty="0" smtClean="0">
                <a:solidFill>
                  <a:srgbClr val="00FFCC"/>
                </a:solidFill>
              </a:rPr>
              <a:t>Spotkanie w Czechach </a:t>
            </a:r>
            <a:br>
              <a:rPr lang="pl-PL" sz="4000" b="1" dirty="0" smtClean="0">
                <a:solidFill>
                  <a:srgbClr val="00FFCC"/>
                </a:solidFill>
              </a:rPr>
            </a:br>
            <a:r>
              <a:rPr lang="pl-PL" sz="4000" b="1" dirty="0" smtClean="0">
                <a:solidFill>
                  <a:srgbClr val="00FFCC"/>
                </a:solidFill>
              </a:rPr>
              <a:t>tzw. bez krawatów.</a:t>
            </a:r>
            <a:endParaRPr lang="pl-PL" sz="4000" b="1" dirty="0">
              <a:solidFill>
                <a:srgbClr val="00FFCC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idx="1"/>
          </p:nvPr>
        </p:nvSpPr>
        <p:spPr>
          <a:xfrm>
            <a:off x="539552" y="1700808"/>
            <a:ext cx="7467600" cy="4525963"/>
          </a:xfrm>
        </p:spPr>
        <p:txBody>
          <a:bodyPr>
            <a:normAutofit/>
          </a:bodyPr>
          <a:lstStyle/>
          <a:p>
            <a:r>
              <a:rPr lang="pl-PL" sz="2100" dirty="0" smtClean="0"/>
              <a:t>           W Karlovych Varach (Czechy) w piątek 13 października 2000 roku  spotkali się premierzy państw Grupy Wyszehradzkiej: Czech, Polski, Słowacji                    i Węgier.  Z nieoficjalnych źródeł wiadomo, że rozmawiali  m.in. o postępie rozmów dotyczących członkostwa swoich krajów    w Unii Europejskiej. Zajęli się także m.in. sytuacją w Jugosławii i na Półwyspie Bałkańskim oraz omówieniem  rozdzielenia środków tworzących Fundusz Wyszehradzki. 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0B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0B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3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62050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00FFCC"/>
                </a:solidFill>
              </a:rPr>
              <a:t>   </a:t>
            </a:r>
            <a:r>
              <a:rPr lang="pl-PL" sz="4000" dirty="0" smtClean="0">
                <a:solidFill>
                  <a:srgbClr val="00FFCC"/>
                </a:solidFill>
              </a:rPr>
              <a:t>Spotkanie ministrów obrony.</a:t>
            </a:r>
            <a:endParaRPr lang="pl-PL" sz="4000" dirty="0">
              <a:solidFill>
                <a:srgbClr val="00FFCC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39552" y="1124744"/>
            <a:ext cx="3240360" cy="4572000"/>
          </a:xfrm>
        </p:spPr>
        <p:txBody>
          <a:bodyPr>
            <a:noAutofit/>
          </a:bodyPr>
          <a:lstStyle/>
          <a:p>
            <a:r>
              <a:rPr lang="pl-PL" sz="1900" b="1" dirty="0" smtClean="0"/>
              <a:t>        7 stycznia 1994 roku w Warszawie odbyło się spotkanie ministrów obrony. Porozmawiali  oni            o stanowiskach przed szczytem NATO. Ustalili działania, które trzeba podjąć, by stać się pełnym członkiem NATO. Uzgodnili, że chcą obietnicy pełnego członkostwa.</a:t>
            </a:r>
            <a:endParaRPr lang="pl-PL" sz="1900" b="1" dirty="0"/>
          </a:p>
        </p:txBody>
      </p:sp>
      <p:pic>
        <p:nvPicPr>
          <p:cNvPr id="9" name="Symbol zastępczy zawartości 8" descr="Bez tytułu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1556792"/>
            <a:ext cx="2971800" cy="3120949"/>
          </a:xfrm>
        </p:spPr>
      </p:pic>
    </p:spTree>
  </p:cSld>
  <p:clrMapOvr>
    <a:masterClrMapping/>
  </p:clrMapOvr>
  <p:transition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0B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0B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4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08912" cy="73025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00FFCC"/>
                </a:solidFill>
              </a:rPr>
              <a:t>  </a:t>
            </a:r>
            <a:r>
              <a:rPr lang="pl-PL" sz="4000" dirty="0" smtClean="0">
                <a:solidFill>
                  <a:srgbClr val="00FFCC"/>
                </a:solidFill>
              </a:rPr>
              <a:t>Spotkanie ministrów obrony.</a:t>
            </a:r>
            <a:endParaRPr lang="pl-PL" sz="4000" dirty="0">
              <a:solidFill>
                <a:srgbClr val="00FFCC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95536" y="1484784"/>
            <a:ext cx="3024336" cy="3802236"/>
          </a:xfrm>
        </p:spPr>
        <p:txBody>
          <a:bodyPr>
            <a:noAutofit/>
          </a:bodyPr>
          <a:lstStyle/>
          <a:p>
            <a:r>
              <a:rPr lang="pl-PL" sz="1900" b="1" dirty="0" smtClean="0"/>
              <a:t>        27-28 września 1996roku w Gdyni odbyło się spotkanie ministrów obrony. Rozmawiali na temat bezpieczeństwa europejskiego,                   poszerzenia NATO i na temat restrukturyzacji armii. Wymienili doświadczenia                 z programu partnerstwa dla pokoju.</a:t>
            </a:r>
            <a:endParaRPr lang="pl-PL" sz="1900" b="1" dirty="0"/>
          </a:p>
        </p:txBody>
      </p:sp>
      <p:pic>
        <p:nvPicPr>
          <p:cNvPr id="5" name="Symbol zastępczy zawartości 4" descr="armi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340768"/>
            <a:ext cx="4491583" cy="2952328"/>
          </a:xfrm>
        </p:spPr>
      </p:pic>
    </p:spTree>
  </p:cSld>
  <p:clrMapOvr>
    <a:masterClrMapping/>
  </p:clrMapOvr>
  <p:transition advTm="1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0B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0B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4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5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00FFCC"/>
                </a:solidFill>
              </a:rPr>
              <a:t>    </a:t>
            </a:r>
            <a:r>
              <a:rPr lang="pl-PL" sz="4000" b="1" dirty="0" smtClean="0">
                <a:solidFill>
                  <a:srgbClr val="00FFCC"/>
                </a:solidFill>
              </a:rPr>
              <a:t>Spotkanie premierów V4.</a:t>
            </a:r>
            <a:endParaRPr lang="pl-PL" sz="4000" b="1" dirty="0">
              <a:solidFill>
                <a:srgbClr val="00FFCC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idx="1"/>
          </p:nvPr>
        </p:nvSpPr>
        <p:spPr>
          <a:xfrm>
            <a:off x="467544" y="1628800"/>
            <a:ext cx="7467600" cy="4525963"/>
          </a:xfrm>
        </p:spPr>
        <p:txBody>
          <a:bodyPr>
            <a:noAutofit/>
          </a:bodyPr>
          <a:lstStyle/>
          <a:p>
            <a:r>
              <a:rPr lang="pl-PL" sz="1900" b="1" dirty="0" smtClean="0"/>
              <a:t>      9-10 grudnia 2007 roku w Ostrawie spotkali się premierzy V4  i premier Słowenii. Podsumowali prezydencję Czech w V4, omówili konflikt  w Kosowie, wyrazili wsparcie wysiłków integracyjnych krajów Bałkanów Zachodnich. Docenili poszerzenie strefy Schengen. Rozmawiali                  o bezpieczeństwie energetycznym. Uzgodnili, że będą pomagać dostać się do UE nowym kandydatom</a:t>
            </a:r>
            <a:r>
              <a:rPr lang="pl-PL" sz="1900" dirty="0" smtClean="0"/>
              <a:t>.</a:t>
            </a:r>
            <a:endParaRPr lang="pl-PL" sz="1900" dirty="0"/>
          </a:p>
        </p:txBody>
      </p:sp>
    </p:spTree>
  </p:cSld>
  <p:clrMapOvr>
    <a:masterClrMapping/>
  </p:clrMapOvr>
  <p:transition advTm="19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0B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0B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147248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00FFCC"/>
                </a:solidFill>
              </a:rPr>
              <a:t>    </a:t>
            </a:r>
            <a:r>
              <a:rPr lang="pl-PL" sz="4000" dirty="0" smtClean="0">
                <a:solidFill>
                  <a:srgbClr val="00FFCC"/>
                </a:solidFill>
              </a:rPr>
              <a:t>Spotkanie przedstawicieli</a:t>
            </a:r>
            <a:br>
              <a:rPr lang="pl-PL" sz="4000" dirty="0" smtClean="0">
                <a:solidFill>
                  <a:srgbClr val="00FFCC"/>
                </a:solidFill>
              </a:rPr>
            </a:br>
            <a:r>
              <a:rPr lang="pl-PL" sz="4000" dirty="0" smtClean="0">
                <a:solidFill>
                  <a:srgbClr val="00FFCC"/>
                </a:solidFill>
              </a:rPr>
              <a:t>       Czerwonego Krzyża.         </a:t>
            </a:r>
            <a:endParaRPr lang="pl-PL" sz="4000" dirty="0">
              <a:solidFill>
                <a:srgbClr val="00FFCC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39552" y="1772816"/>
            <a:ext cx="2743200" cy="3312368"/>
          </a:xfrm>
        </p:spPr>
        <p:txBody>
          <a:bodyPr>
            <a:noAutofit/>
          </a:bodyPr>
          <a:lstStyle/>
          <a:p>
            <a:r>
              <a:rPr lang="pl-PL" sz="1900" b="1" dirty="0" smtClean="0"/>
              <a:t>        14-16 lutego    1997 roku                       w  Warszawie spotkali się przedstawiciele Czerwonego Krzyża. Ocenili wyniki współpracy                  w obszarze rozwoju poszczególnych instytucji                       i przygotowań do operacji kryzysowej.</a:t>
            </a:r>
            <a:endParaRPr lang="pl-PL" sz="1900" b="1" dirty="0"/>
          </a:p>
        </p:txBody>
      </p:sp>
      <p:pic>
        <p:nvPicPr>
          <p:cNvPr id="5" name="Symbol zastępczy zawartości 4" descr="krzyż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1844824"/>
            <a:ext cx="3366120" cy="2952328"/>
          </a:xfrm>
        </p:spPr>
      </p:pic>
    </p:spTree>
  </p:cSld>
  <p:clrMapOvr>
    <a:masterClrMapping/>
  </p:clrMapOvr>
  <p:transition advTm="1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0B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0B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8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9126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00FFCC"/>
                </a:solidFill>
              </a:rPr>
              <a:t>  </a:t>
            </a:r>
            <a:r>
              <a:rPr lang="pl-PL" sz="4000" dirty="0" smtClean="0">
                <a:solidFill>
                  <a:srgbClr val="00FFCC"/>
                </a:solidFill>
              </a:rPr>
              <a:t>Spotkanie Grupy Wyszehradzkiej</a:t>
            </a:r>
            <a:br>
              <a:rPr lang="pl-PL" sz="4000" dirty="0" smtClean="0">
                <a:solidFill>
                  <a:srgbClr val="00FFCC"/>
                </a:solidFill>
              </a:rPr>
            </a:br>
            <a:r>
              <a:rPr lang="pl-PL" sz="4000" dirty="0" smtClean="0">
                <a:solidFill>
                  <a:srgbClr val="00FFCC"/>
                </a:solidFill>
              </a:rPr>
              <a:t>            w Wiśle.</a:t>
            </a:r>
            <a:endParaRPr lang="pl-PL" sz="4000" dirty="0">
              <a:solidFill>
                <a:srgbClr val="00FFCC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67544" y="3429000"/>
            <a:ext cx="2743200" cy="3168352"/>
          </a:xfrm>
        </p:spPr>
        <p:txBody>
          <a:bodyPr>
            <a:noAutofit/>
          </a:bodyPr>
          <a:lstStyle/>
          <a:p>
            <a:r>
              <a:rPr lang="pl-PL" sz="1900" b="1" dirty="0" smtClean="0"/>
              <a:t>        O rozwoju   bezpieczeństwa                 i obrony UE rozmawiali  w sobotę         i niedzielę 12-13 stycznia 2013 roku                   w Wiśle przedstawiciele państw Grupy Wyszehradzkiej - poinformowało BBN.      W sesji podsumowującej udział wziął prezydent Bronisław Komorowski.</a:t>
            </a:r>
            <a:endParaRPr lang="pl-PL" sz="1900" dirty="0"/>
          </a:p>
        </p:txBody>
      </p:sp>
      <p:pic>
        <p:nvPicPr>
          <p:cNvPr id="5" name="Symbol zastępczy zawartości 4" descr="6d52ddfa-5dad-11e2-9ea5-0025b511226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2564904"/>
            <a:ext cx="4104456" cy="3305944"/>
          </a:xfrm>
        </p:spPr>
      </p:pic>
    </p:spTree>
  </p:cSld>
  <p:clrMapOvr>
    <a:masterClrMapping/>
  </p:clrMapOvr>
  <p:transition advTm="1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0B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0B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4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6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050904" cy="1162050"/>
          </a:xfrm>
        </p:spPr>
        <p:txBody>
          <a:bodyPr>
            <a:noAutofit/>
          </a:bodyPr>
          <a:lstStyle/>
          <a:p>
            <a:r>
              <a:rPr lang="pl-PL" sz="4300" dirty="0" smtClean="0">
                <a:solidFill>
                  <a:srgbClr val="00FFCC"/>
                </a:solidFill>
                <a:latin typeface="Baskerville Old Face" pitchFamily="18" charset="0"/>
              </a:rPr>
              <a:t>Grupa Wyszehradzka</a:t>
            </a:r>
            <a:endParaRPr lang="pl-PL" sz="4300" dirty="0">
              <a:solidFill>
                <a:srgbClr val="00FFCC"/>
              </a:solidFill>
              <a:latin typeface="Baskerville Old Face" pitchFamily="18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251520" y="1628800"/>
            <a:ext cx="4752528" cy="2880320"/>
          </a:xfrm>
        </p:spPr>
        <p:txBody>
          <a:bodyPr>
            <a:normAutofit/>
          </a:bodyPr>
          <a:lstStyle/>
          <a:p>
            <a:r>
              <a:rPr lang="pl-PL" sz="1900" dirty="0" smtClean="0"/>
              <a:t>     </a:t>
            </a:r>
            <a:r>
              <a:rPr lang="pl-PL" sz="1900" b="1" dirty="0" smtClean="0"/>
              <a:t>Grupa Wyszehradzka ( tzw. V4). to  forma współpracy czterech państw : Polski, Czech, Słowacji, Węgier. Została utworzona w 1991 roku.  Głównym celem  Grupy  jest współpraca  w dążeniu do integracji  europejskiej.</a:t>
            </a:r>
            <a:endParaRPr lang="pl-PL" sz="1900" dirty="0" smtClean="0"/>
          </a:p>
          <a:p>
            <a:endParaRPr lang="pl-PL" dirty="0"/>
          </a:p>
        </p:txBody>
      </p:sp>
      <p:pic>
        <p:nvPicPr>
          <p:cNvPr id="5" name="Symbol zastępczy zawartości 4" descr="ludki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556792"/>
            <a:ext cx="3744416" cy="2304256"/>
          </a:xfrm>
        </p:spPr>
      </p:pic>
    </p:spTree>
  </p:cSld>
  <p:clrMapOvr>
    <a:masterClrMapping/>
  </p:clrMapOvr>
  <p:transition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F17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F17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2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6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aśnienie owalne 3"/>
          <p:cNvSpPr/>
          <p:nvPr/>
        </p:nvSpPr>
        <p:spPr>
          <a:xfrm>
            <a:off x="971600" y="620688"/>
            <a:ext cx="7572428" cy="4857784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Uśmiechnięta buźka 4"/>
          <p:cNvSpPr/>
          <p:nvPr/>
        </p:nvSpPr>
        <p:spPr>
          <a:xfrm>
            <a:off x="1979712" y="5517232"/>
            <a:ext cx="1143578" cy="10721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339752" y="1556792"/>
            <a:ext cx="47863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/>
              <a:t>Współpraca Grupy Wyszehradzkiej   w dziedzinie infrastruktury.</a:t>
            </a:r>
          </a:p>
        </p:txBody>
      </p:sp>
    </p:spTree>
  </p:cSld>
  <p:clrMapOvr>
    <a:masterClrMapping/>
  </p:clrMapOvr>
  <p:transition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6629400" cy="1826363"/>
          </a:xfrm>
        </p:spPr>
        <p:txBody>
          <a:bodyPr>
            <a:noAutofit/>
          </a:bodyPr>
          <a:lstStyle/>
          <a:p>
            <a:pPr algn="ctr"/>
            <a:r>
              <a:rPr lang="pl-PL" sz="4000" dirty="0" smtClean="0">
                <a:solidFill>
                  <a:srgbClr val="00FFCC"/>
                </a:solidFill>
              </a:rPr>
              <a:t>      Spotkanie premierów               </a:t>
            </a:r>
            <a:br>
              <a:rPr lang="pl-PL" sz="4000" dirty="0" smtClean="0">
                <a:solidFill>
                  <a:srgbClr val="00FFCC"/>
                </a:solidFill>
              </a:rPr>
            </a:br>
            <a:r>
              <a:rPr lang="pl-PL" sz="4000" dirty="0" smtClean="0">
                <a:solidFill>
                  <a:srgbClr val="00FFCC"/>
                </a:solidFill>
              </a:rPr>
              <a:t>        w Bratysławie.  </a:t>
            </a:r>
            <a:endParaRPr lang="pl-PL" sz="4000" dirty="0">
              <a:solidFill>
                <a:srgbClr val="00FFCC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27584" y="4293096"/>
            <a:ext cx="6629400" cy="1066688"/>
          </a:xfrm>
        </p:spPr>
        <p:txBody>
          <a:bodyPr>
            <a:noAutofit/>
          </a:bodyPr>
          <a:lstStyle/>
          <a:p>
            <a:r>
              <a:rPr lang="pl-PL" sz="1900" b="1" dirty="0" smtClean="0"/>
              <a:t>          15 lutego 2011 roku w Bratysławie spotkali się premierzy V4. Uczestnicy postanowili promować szybki  rozwój infrastruktury transportowej V4 , rozwój czterech swobód. Uzgodnili, że  będą wspierać państwa, które chcą przystąpić do UE lub NATO. Chcą wzmocnienia więzów Euro-Atlantyckich i większej współpracy między UE i NATO. Mają na celu zapewnienie większego bezpieczeństwa swoim obywatelom przez uczestnictwo w międzynarodowych projektach zwalczania terroryzmu, przemytu narkotyków i ludzi, nielegalnej migracji, ekstremizmu i innych zagrożeń bezpieczeństwa</a:t>
            </a:r>
            <a:r>
              <a:rPr lang="pl-PL" sz="1500" b="1" dirty="0" smtClean="0"/>
              <a:t>.</a:t>
            </a:r>
            <a:endParaRPr lang="pl-PL" sz="1500" b="1" dirty="0"/>
          </a:p>
        </p:txBody>
      </p:sp>
    </p:spTree>
  </p:cSld>
  <p:clrMapOvr>
    <a:masterClrMapping/>
  </p:clrMapOvr>
  <p:transition advTm="2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0B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0B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456481" y="843929"/>
            <a:ext cx="8360640" cy="42182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2002" rIns="0" bIns="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sz="3600" i="1" dirty="0">
                <a:solidFill>
                  <a:srgbClr val="FFFFFF"/>
                </a:solidFill>
              </a:rPr>
              <a:t>Współpraca nie zawsze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sz="3600" i="1" dirty="0">
                <a:solidFill>
                  <a:srgbClr val="FFFFFF"/>
                </a:solidFill>
              </a:rPr>
              <a:t> układała się idealnie...</a:t>
            </a:r>
          </a:p>
        </p:txBody>
      </p:sp>
    </p:spTree>
  </p:cSld>
  <p:clrMapOvr>
    <a:masterClrMapping/>
  </p:clrMapOvr>
  <p:transition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00FFCC"/>
                </a:solidFill>
              </a:rPr>
              <a:t>     </a:t>
            </a:r>
            <a:r>
              <a:rPr lang="pl-PL" sz="4000" b="1" dirty="0" smtClean="0">
                <a:solidFill>
                  <a:srgbClr val="00FFCC"/>
                </a:solidFill>
              </a:rPr>
              <a:t>Osłabienie współpracy V4.</a:t>
            </a:r>
            <a:endParaRPr lang="pl-PL" sz="4000" b="1" dirty="0">
              <a:solidFill>
                <a:srgbClr val="00FFCC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51520" y="1700808"/>
            <a:ext cx="8640960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b="1" dirty="0" smtClean="0"/>
              <a:t>	</a:t>
            </a:r>
            <a:r>
              <a:rPr lang="pl-PL" sz="1900" b="1" dirty="0" smtClean="0"/>
              <a:t>W 1993 roku współpraca państw Grupy Wyszehradzkiej zaczęła zamierać nie udawało osiągnąć założonych celów jakim były przystąpienie do UE i NATO. </a:t>
            </a:r>
          </a:p>
          <a:p>
            <a:endParaRPr lang="pl-PL" sz="1900" b="1" dirty="0" smtClean="0"/>
          </a:p>
          <a:p>
            <a:endParaRPr lang="pl-PL" sz="1900" b="1" dirty="0" smtClean="0"/>
          </a:p>
          <a:p>
            <a:endParaRPr lang="pl-PL" sz="1900" b="1" dirty="0" smtClean="0"/>
          </a:p>
          <a:p>
            <a:r>
              <a:rPr lang="pl-PL" sz="1900" b="1" dirty="0" smtClean="0"/>
              <a:t>	W 1997 roku  sytuacja się zmienia, ponieważ Czechy, Polska            i Węgry otrzymują zapewnienie  prezydenta Billa Clintona o przyłączeniu tych państw do NATO. </a:t>
            </a:r>
          </a:p>
          <a:p>
            <a:r>
              <a:rPr lang="pl-PL" sz="1900" b="1" dirty="0" smtClean="0"/>
              <a:t>	W 1997 roku rozpoczęły się również rozmowy w sprawie przystąpienia  Polski, Czech, Węgier do UE.  W powyższych dyskusjach nie brała udziału Słowacja.</a:t>
            </a:r>
          </a:p>
          <a:p>
            <a:r>
              <a:rPr lang="pl-PL" sz="1900" b="1" dirty="0" smtClean="0"/>
              <a:t> </a:t>
            </a:r>
            <a:endParaRPr lang="pl-PL" sz="1900" b="1" dirty="0"/>
          </a:p>
        </p:txBody>
      </p:sp>
    </p:spTree>
  </p:cSld>
  <p:clrMapOvr>
    <a:masterClrMapping/>
  </p:clrMapOvr>
  <p:transition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0B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0B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2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daty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 lIns="82945" tIns="41473" rIns="82945"/>
          <a:lstStyle/>
          <a:p>
            <a:r>
              <a:rPr lang="pl-PL" dirty="0"/>
              <a:t>13-3-11</a:t>
            </a: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456480" y="315394"/>
            <a:ext cx="7469280" cy="5775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5471" rIns="0" bIns="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sz="2900" i="1" dirty="0">
                <a:solidFill>
                  <a:srgbClr val="FFFFFF"/>
                </a:solidFill>
              </a:rPr>
              <a:t>Mimo trudności udaje się przezwyciężyć kryzys.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sz="2900" i="1" dirty="0">
              <a:solidFill>
                <a:srgbClr val="FFFFFF"/>
              </a:solidFill>
            </a:endParaRPr>
          </a:p>
        </p:txBody>
      </p:sp>
      <p:sp>
        <p:nvSpPr>
          <p:cNvPr id="4" name="Uśmiechnięta buźka 3"/>
          <p:cNvSpPr/>
          <p:nvPr/>
        </p:nvSpPr>
        <p:spPr>
          <a:xfrm>
            <a:off x="3419872" y="3861048"/>
            <a:ext cx="1728192" cy="136815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</p:cSld>
  <p:clrMapOvr>
    <a:masterClrMapping/>
  </p:clrMapOvr>
  <p:transition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1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2132856"/>
            <a:ext cx="82089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00" b="1" dirty="0" smtClean="0"/>
              <a:t>     21 października   1998 roku w Budapeszcie bez udziału prezydenta Słowacji pozostali podpisali deklarację o odnowieniu współpracy.</a:t>
            </a:r>
            <a:endParaRPr lang="pl-PL" sz="19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51520" y="332656"/>
            <a:ext cx="87129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500" b="1" dirty="0" smtClean="0">
                <a:solidFill>
                  <a:srgbClr val="00FFCC"/>
                </a:solidFill>
              </a:rPr>
              <a:t>Deklaracja o odnowieniu współpracy V4.</a:t>
            </a:r>
            <a:endParaRPr lang="pl-PL" sz="3500" b="1" dirty="0">
              <a:solidFill>
                <a:srgbClr val="00FFCC"/>
              </a:solidFill>
            </a:endParaRPr>
          </a:p>
        </p:txBody>
      </p:sp>
    </p:spTree>
  </p:cSld>
  <p:clrMapOvr>
    <a:masterClrMapping/>
  </p:clrMapOvr>
  <p:transition advTm="1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E189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E189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41473" bIns="41473"/>
          <a:lstStyle/>
          <a:p>
            <a:pPr>
              <a:lnSpc>
                <a:spcPct val="10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sz="4200" b="1" dirty="0" smtClean="0">
                <a:solidFill>
                  <a:srgbClr val="00FFCC"/>
                </a:solidFill>
                <a:latin typeface="Franklin Gothic Book" charset="0"/>
              </a:rPr>
              <a:t>Spotkanie w  Bratysławie.</a:t>
            </a:r>
          </a:p>
        </p:txBody>
      </p:sp>
      <p:sp>
        <p:nvSpPr>
          <p:cNvPr id="24578" name="Symbol zastępczy daty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 lIns="82945" tIns="41473" rIns="82945"/>
          <a:lstStyle/>
          <a:p>
            <a:endParaRPr lang="pl-PL" dirty="0"/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89601" y="1960047"/>
            <a:ext cx="8327520" cy="48979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4985" rIns="81639" bIns="40820"/>
          <a:lstStyle/>
          <a:p>
            <a:pPr marL="377286" indent="-345605">
              <a:spcBef>
                <a:spcPts val="544"/>
              </a:spcBef>
              <a:spcAft>
                <a:spcPts val="1293"/>
              </a:spcAft>
              <a:tabLst>
                <a:tab pos="378726" algn="l"/>
                <a:tab pos="784812" algn="l"/>
                <a:tab pos="1192338" algn="l"/>
                <a:tab pos="1599864" algn="l"/>
                <a:tab pos="2007390" algn="l"/>
                <a:tab pos="2414916" algn="l"/>
                <a:tab pos="2822442" algn="l"/>
                <a:tab pos="3229968" algn="l"/>
                <a:tab pos="3637494" algn="l"/>
                <a:tab pos="4045020" algn="l"/>
                <a:tab pos="4452546" algn="l"/>
                <a:tab pos="4860072" algn="l"/>
                <a:tab pos="5267598" algn="l"/>
                <a:tab pos="5675124" algn="l"/>
                <a:tab pos="6082650" algn="l"/>
                <a:tab pos="6490176" algn="l"/>
                <a:tab pos="6897702" algn="l"/>
                <a:tab pos="7305228" algn="l"/>
                <a:tab pos="7712754" algn="l"/>
                <a:tab pos="8120280" algn="l"/>
                <a:tab pos="8527806" algn="l"/>
              </a:tabLst>
            </a:pPr>
            <a:r>
              <a:rPr lang="pl-PL" sz="2700" dirty="0">
                <a:solidFill>
                  <a:srgbClr val="FFFFFF"/>
                </a:solidFill>
              </a:rPr>
              <a:t> </a:t>
            </a:r>
            <a:r>
              <a:rPr lang="pl-PL" sz="2000" dirty="0">
                <a:solidFill>
                  <a:srgbClr val="FFFFFF"/>
                </a:solidFill>
              </a:rPr>
              <a:t>14 maja 1999 roku odbywa się spotkanie premierów oraz ministrów spraw zagranicznych państw Grupy Wyszehradzkiej. Premierzy zapowiadają odnowienie obumarłej współpracy. Ustalono główne dziedziny współpracy czterech państw, są to:</a:t>
            </a:r>
          </a:p>
          <a:p>
            <a:pPr marL="377286" indent="-345605">
              <a:spcBef>
                <a:spcPts val="544"/>
              </a:spcBef>
              <a:spcAft>
                <a:spcPts val="1293"/>
              </a:spcAft>
              <a:buClr>
                <a:srgbClr val="6EA0B0"/>
              </a:buClr>
              <a:buSzPct val="80000"/>
              <a:buFont typeface="Wingdings 2" charset="2"/>
              <a:buChar char=""/>
              <a:tabLst>
                <a:tab pos="378726" algn="l"/>
                <a:tab pos="784812" algn="l"/>
                <a:tab pos="1192338" algn="l"/>
                <a:tab pos="1599864" algn="l"/>
                <a:tab pos="2007390" algn="l"/>
                <a:tab pos="2414916" algn="l"/>
                <a:tab pos="2822442" algn="l"/>
                <a:tab pos="3229968" algn="l"/>
                <a:tab pos="3637494" algn="l"/>
                <a:tab pos="4045020" algn="l"/>
                <a:tab pos="4452546" algn="l"/>
                <a:tab pos="4860072" algn="l"/>
                <a:tab pos="5267598" algn="l"/>
                <a:tab pos="5675124" algn="l"/>
                <a:tab pos="6082650" algn="l"/>
                <a:tab pos="6490176" algn="l"/>
                <a:tab pos="6897702" algn="l"/>
                <a:tab pos="7305228" algn="l"/>
                <a:tab pos="7712754" algn="l"/>
                <a:tab pos="8120280" algn="l"/>
                <a:tab pos="8527806" algn="l"/>
              </a:tabLst>
            </a:pPr>
            <a:r>
              <a:rPr lang="pl-PL" sz="2000" dirty="0">
                <a:solidFill>
                  <a:srgbClr val="FFFFFF"/>
                </a:solidFill>
              </a:rPr>
              <a:t>Polityka zagraniczna i wewnętrzna</a:t>
            </a:r>
          </a:p>
          <a:p>
            <a:pPr marL="377286" indent="-345605">
              <a:spcBef>
                <a:spcPts val="544"/>
              </a:spcBef>
              <a:spcAft>
                <a:spcPts val="1293"/>
              </a:spcAft>
              <a:buClr>
                <a:srgbClr val="6EA0B0"/>
              </a:buClr>
              <a:buSzPct val="80000"/>
              <a:buFont typeface="Wingdings 2" charset="2"/>
              <a:buChar char=""/>
              <a:tabLst>
                <a:tab pos="378726" algn="l"/>
                <a:tab pos="784812" algn="l"/>
                <a:tab pos="1192338" algn="l"/>
                <a:tab pos="1599864" algn="l"/>
                <a:tab pos="2007390" algn="l"/>
                <a:tab pos="2414916" algn="l"/>
                <a:tab pos="2822442" algn="l"/>
                <a:tab pos="3229968" algn="l"/>
                <a:tab pos="3637494" algn="l"/>
                <a:tab pos="4045020" algn="l"/>
                <a:tab pos="4452546" algn="l"/>
                <a:tab pos="4860072" algn="l"/>
                <a:tab pos="5267598" algn="l"/>
                <a:tab pos="5675124" algn="l"/>
                <a:tab pos="6082650" algn="l"/>
                <a:tab pos="6490176" algn="l"/>
                <a:tab pos="6897702" algn="l"/>
                <a:tab pos="7305228" algn="l"/>
                <a:tab pos="7712754" algn="l"/>
                <a:tab pos="8120280" algn="l"/>
                <a:tab pos="8527806" algn="l"/>
              </a:tabLst>
            </a:pPr>
            <a:r>
              <a:rPr lang="pl-PL" sz="2000" dirty="0">
                <a:solidFill>
                  <a:srgbClr val="FFFFFF"/>
                </a:solidFill>
              </a:rPr>
              <a:t>Edukacja</a:t>
            </a:r>
          </a:p>
          <a:p>
            <a:pPr marL="377286" indent="-345605">
              <a:spcBef>
                <a:spcPts val="544"/>
              </a:spcBef>
              <a:spcAft>
                <a:spcPts val="1293"/>
              </a:spcAft>
              <a:buClr>
                <a:srgbClr val="6EA0B0"/>
              </a:buClr>
              <a:buSzPct val="80000"/>
              <a:buFont typeface="Wingdings 2" charset="2"/>
              <a:buChar char=""/>
              <a:tabLst>
                <a:tab pos="378726" algn="l"/>
                <a:tab pos="784812" algn="l"/>
                <a:tab pos="1192338" algn="l"/>
                <a:tab pos="1599864" algn="l"/>
                <a:tab pos="2007390" algn="l"/>
                <a:tab pos="2414916" algn="l"/>
                <a:tab pos="2822442" algn="l"/>
                <a:tab pos="3229968" algn="l"/>
                <a:tab pos="3637494" algn="l"/>
                <a:tab pos="4045020" algn="l"/>
                <a:tab pos="4452546" algn="l"/>
                <a:tab pos="4860072" algn="l"/>
                <a:tab pos="5267598" algn="l"/>
                <a:tab pos="5675124" algn="l"/>
                <a:tab pos="6082650" algn="l"/>
                <a:tab pos="6490176" algn="l"/>
                <a:tab pos="6897702" algn="l"/>
                <a:tab pos="7305228" algn="l"/>
                <a:tab pos="7712754" algn="l"/>
                <a:tab pos="8120280" algn="l"/>
                <a:tab pos="8527806" algn="l"/>
              </a:tabLst>
            </a:pPr>
            <a:r>
              <a:rPr lang="pl-PL" sz="2000" dirty="0">
                <a:solidFill>
                  <a:srgbClr val="FFFFFF"/>
                </a:solidFill>
              </a:rPr>
              <a:t>Kultura</a:t>
            </a:r>
          </a:p>
          <a:p>
            <a:pPr marL="377286" indent="-345605">
              <a:spcBef>
                <a:spcPts val="544"/>
              </a:spcBef>
              <a:spcAft>
                <a:spcPts val="1293"/>
              </a:spcAft>
              <a:buClr>
                <a:srgbClr val="6EA0B0"/>
              </a:buClr>
              <a:buSzPct val="80000"/>
              <a:buFont typeface="Wingdings 2" charset="2"/>
              <a:buChar char=""/>
              <a:tabLst>
                <a:tab pos="378726" algn="l"/>
                <a:tab pos="784812" algn="l"/>
                <a:tab pos="1192338" algn="l"/>
                <a:tab pos="1599864" algn="l"/>
                <a:tab pos="2007390" algn="l"/>
                <a:tab pos="2414916" algn="l"/>
                <a:tab pos="2822442" algn="l"/>
                <a:tab pos="3229968" algn="l"/>
                <a:tab pos="3637494" algn="l"/>
                <a:tab pos="4045020" algn="l"/>
                <a:tab pos="4452546" algn="l"/>
                <a:tab pos="4860072" algn="l"/>
                <a:tab pos="5267598" algn="l"/>
                <a:tab pos="5675124" algn="l"/>
                <a:tab pos="6082650" algn="l"/>
                <a:tab pos="6490176" algn="l"/>
                <a:tab pos="6897702" algn="l"/>
                <a:tab pos="7305228" algn="l"/>
                <a:tab pos="7712754" algn="l"/>
                <a:tab pos="8120280" algn="l"/>
                <a:tab pos="8527806" algn="l"/>
              </a:tabLst>
            </a:pPr>
            <a:r>
              <a:rPr lang="pl-PL" sz="2000" dirty="0">
                <a:solidFill>
                  <a:srgbClr val="FFFFFF"/>
                </a:solidFill>
              </a:rPr>
              <a:t>Infrastruktura</a:t>
            </a:r>
          </a:p>
          <a:p>
            <a:pPr marL="377286" indent="-345605">
              <a:spcBef>
                <a:spcPts val="544"/>
              </a:spcBef>
              <a:spcAft>
                <a:spcPts val="1293"/>
              </a:spcAft>
              <a:buClr>
                <a:srgbClr val="6EA0B0"/>
              </a:buClr>
              <a:buSzPct val="80000"/>
              <a:buFont typeface="Wingdings 2" charset="2"/>
              <a:buChar char=""/>
              <a:tabLst>
                <a:tab pos="378726" algn="l"/>
                <a:tab pos="784812" algn="l"/>
                <a:tab pos="1192338" algn="l"/>
                <a:tab pos="1599864" algn="l"/>
                <a:tab pos="2007390" algn="l"/>
                <a:tab pos="2414916" algn="l"/>
                <a:tab pos="2822442" algn="l"/>
                <a:tab pos="3229968" algn="l"/>
                <a:tab pos="3637494" algn="l"/>
                <a:tab pos="4045020" algn="l"/>
                <a:tab pos="4452546" algn="l"/>
                <a:tab pos="4860072" algn="l"/>
                <a:tab pos="5267598" algn="l"/>
                <a:tab pos="5675124" algn="l"/>
                <a:tab pos="6082650" algn="l"/>
                <a:tab pos="6490176" algn="l"/>
                <a:tab pos="6897702" algn="l"/>
                <a:tab pos="7305228" algn="l"/>
                <a:tab pos="7712754" algn="l"/>
                <a:tab pos="8120280" algn="l"/>
                <a:tab pos="8527806" algn="l"/>
              </a:tabLst>
            </a:pPr>
            <a:r>
              <a:rPr lang="pl-PL" sz="2000" dirty="0">
                <a:solidFill>
                  <a:srgbClr val="FFFFFF"/>
                </a:solidFill>
              </a:rPr>
              <a:t>Współpraca transgraniczna</a:t>
            </a:r>
          </a:p>
          <a:p>
            <a:pPr marL="377286" indent="-345605">
              <a:spcBef>
                <a:spcPts val="544"/>
              </a:spcBef>
              <a:spcAft>
                <a:spcPts val="1293"/>
              </a:spcAft>
              <a:tabLst>
                <a:tab pos="378726" algn="l"/>
                <a:tab pos="784812" algn="l"/>
                <a:tab pos="1192338" algn="l"/>
                <a:tab pos="1599864" algn="l"/>
                <a:tab pos="2007390" algn="l"/>
                <a:tab pos="2414916" algn="l"/>
                <a:tab pos="2822442" algn="l"/>
                <a:tab pos="3229968" algn="l"/>
                <a:tab pos="3637494" algn="l"/>
                <a:tab pos="4045020" algn="l"/>
                <a:tab pos="4452546" algn="l"/>
                <a:tab pos="4860072" algn="l"/>
                <a:tab pos="5267598" algn="l"/>
                <a:tab pos="5675124" algn="l"/>
                <a:tab pos="6082650" algn="l"/>
                <a:tab pos="6490176" algn="l"/>
                <a:tab pos="6897702" algn="l"/>
                <a:tab pos="7305228" algn="l"/>
                <a:tab pos="7712754" algn="l"/>
                <a:tab pos="8120280" algn="l"/>
                <a:tab pos="8527806" algn="l"/>
              </a:tabLst>
            </a:pPr>
            <a:endParaRPr lang="pl-PL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50" autoRev="1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strVal val="rgb(0,24,-34)"/>
                                      </p:to>
                                    </p:set>
                                    <p:set>
                                      <p:cBhvr additive="repl">
                                        <p:cTn id="7" dur="250" autoRev="1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strVal val="rgb(0,24,-34)"/>
                                      </p:to>
                                    </p:set>
                                    <p:set>
                                      <p:cBhvr additive="repl">
                                        <p:cTn id="8" dur="250" autoRev="1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daty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 lIns="82945" tIns="41473" rIns="82945"/>
          <a:lstStyle/>
          <a:p>
            <a:r>
              <a:rPr lang="pl-PL" dirty="0"/>
              <a:t>13-3-11</a:t>
            </a: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456480" y="315394"/>
            <a:ext cx="8196480" cy="53991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2002" rIns="0" bIns="0" anchor="ctr"/>
          <a:lstStyle/>
          <a:p>
            <a:pPr algn="ctr">
              <a:spcBef>
                <a:spcPts val="544"/>
              </a:spcBef>
              <a:spcAft>
                <a:spcPts val="1293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sz="3600" dirty="0">
                <a:solidFill>
                  <a:srgbClr val="FFFFFF"/>
                </a:solidFill>
              </a:rPr>
              <a:t>Ponadto wprowadzono</a:t>
            </a:r>
          </a:p>
          <a:p>
            <a:pPr algn="ctr">
              <a:spcBef>
                <a:spcPts val="544"/>
              </a:spcBef>
              <a:spcAft>
                <a:spcPts val="1293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sz="3600" b="1" dirty="0">
                <a:solidFill>
                  <a:srgbClr val="FFFFFF"/>
                </a:solidFill>
              </a:rPr>
              <a:t>roczną prezydencję</a:t>
            </a:r>
            <a:r>
              <a:rPr lang="pl-PL" sz="3600" dirty="0">
                <a:solidFill>
                  <a:srgbClr val="FFFFFF"/>
                </a:solidFill>
              </a:rPr>
              <a:t>:</a:t>
            </a:r>
          </a:p>
          <a:p>
            <a:pPr algn="ctr">
              <a:spcBef>
                <a:spcPts val="544"/>
              </a:spcBef>
              <a:spcAft>
                <a:spcPts val="1293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sz="2900" dirty="0">
                <a:solidFill>
                  <a:srgbClr val="FFFFFF"/>
                </a:solidFill>
              </a:rPr>
              <a:t>-odtąd spotkania szefów rządów państw V4 odbywają się w państwie, które obejmuje prezydencję w Grupie; ustalono roczną prezydencję; każdą prezydencję zamyka szczyt premierów, na którym podsumowuje się działania i wyznacza nowe cele.</a:t>
            </a:r>
          </a:p>
        </p:txBody>
      </p:sp>
    </p:spTree>
  </p:cSld>
  <p:clrMapOvr>
    <a:masterClrMapping/>
  </p:clrMapOvr>
  <p:transition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daty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 lIns="82945" tIns="41473" rIns="82945"/>
          <a:lstStyle/>
          <a:p>
            <a:r>
              <a:rPr lang="pl-PL" dirty="0"/>
              <a:t>13-3-11</a:t>
            </a: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456481" y="315393"/>
            <a:ext cx="8360640" cy="55633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5471" rIns="0" bIns="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sz="2900" i="1" dirty="0">
                <a:solidFill>
                  <a:srgbClr val="FFFFFF"/>
                </a:solidFill>
              </a:rPr>
              <a:t>Kryzys zażegnany 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sz="2900" i="1" dirty="0">
                <a:solidFill>
                  <a:srgbClr val="FFFFFF"/>
                </a:solidFill>
              </a:rPr>
              <a:t>i …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sz="2900" i="1" dirty="0">
                <a:solidFill>
                  <a:srgbClr val="FFFFFF"/>
                </a:solidFill>
              </a:rPr>
              <a:t>osiągnięto dwa zasadnicze cele współpracy!</a:t>
            </a:r>
          </a:p>
        </p:txBody>
      </p:sp>
    </p:spTree>
  </p:cSld>
  <p:clrMapOvr>
    <a:masterClrMapping/>
  </p:clrMapOvr>
  <p:transition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daty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 lIns="82945" tIns="41473" rIns="82945"/>
          <a:lstStyle/>
          <a:p>
            <a:r>
              <a:rPr lang="pl-PL" dirty="0"/>
              <a:t>13-3-11</a:t>
            </a:r>
          </a:p>
        </p:txBody>
      </p:sp>
      <p:pic>
        <p:nvPicPr>
          <p:cNvPr id="2765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361" y="816566"/>
            <a:ext cx="1795680" cy="9793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361" y="2861581"/>
            <a:ext cx="1795680" cy="12543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51520" y="764704"/>
            <a:ext cx="8565120" cy="58786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0086" rIns="81639" bIns="40820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sz="2200" dirty="0">
                <a:solidFill>
                  <a:srgbClr val="FFFFFF"/>
                </a:solidFill>
              </a:rPr>
              <a:t> 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sz="3300" dirty="0">
                <a:solidFill>
                  <a:srgbClr val="FFFFFF"/>
                </a:solidFill>
              </a:rPr>
              <a:t>1.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pl-PL" sz="2200" dirty="0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sz="2200" dirty="0">
                <a:solidFill>
                  <a:srgbClr val="FFFFFF"/>
                </a:solidFill>
              </a:rPr>
              <a:t>Węgry, Czechy, Polska dołączyły  w 1999 do Paktu Północnoatlantyckiego( NATO). W 2004 roku do NATO przyłącza czwarte państwo V4 Słowacja.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pl-PL" sz="2200" dirty="0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pl-PL" sz="3600" dirty="0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pl-PL" sz="2200" dirty="0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pl-PL" sz="2200" dirty="0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sz="2200" dirty="0">
                <a:solidFill>
                  <a:srgbClr val="FFFFFF"/>
                </a:solidFill>
              </a:rPr>
              <a:t>W 2004 roku Wszystkim państwom Grupy Wyszehradzkiej udaje się osiągnąć drugi cel jakim jest przystąpienie do Unii Europejskiej. 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pl-PL" sz="2200" dirty="0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sz="2900" b="1" dirty="0">
                <a:solidFill>
                  <a:srgbClr val="FFFFFF"/>
                </a:solidFill>
              </a:rPr>
              <a:t>Dzięki temu, że nasze państwa współpracują w ramach V4  mamy silny głos na forum UE </a:t>
            </a:r>
            <a:r>
              <a:rPr lang="pl-PL" sz="2900" b="1" dirty="0" smtClean="0">
                <a:solidFill>
                  <a:srgbClr val="FFFFFF"/>
                </a:solidFill>
              </a:rPr>
              <a:t>            i </a:t>
            </a:r>
            <a:r>
              <a:rPr lang="pl-PL" sz="2900" b="1" dirty="0">
                <a:solidFill>
                  <a:srgbClr val="FFFFFF"/>
                </a:solidFill>
              </a:rPr>
              <a:t>NATO.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68000" y="188661"/>
            <a:ext cx="8064000" cy="6307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8903" rIns="81639" bIns="40820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sz="3200" b="1" dirty="0">
                <a:solidFill>
                  <a:srgbClr val="00FFCC"/>
                </a:solidFill>
              </a:rPr>
              <a:t>Dwa  cele V4 osiągnięte!</a:t>
            </a:r>
          </a:p>
        </p:txBody>
      </p:sp>
    </p:spTree>
  </p:cSld>
  <p:clrMapOvr>
    <a:masterClrMapping/>
  </p:clrMapOvr>
  <p:transition advTm="2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aśnienie owalne 3"/>
          <p:cNvSpPr/>
          <p:nvPr/>
        </p:nvSpPr>
        <p:spPr>
          <a:xfrm>
            <a:off x="1071538" y="714356"/>
            <a:ext cx="7572428" cy="4857784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Uśmiechnięta buźka 4"/>
          <p:cNvSpPr/>
          <p:nvPr/>
        </p:nvSpPr>
        <p:spPr>
          <a:xfrm>
            <a:off x="1979712" y="5517232"/>
            <a:ext cx="1143578" cy="10721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285984" y="1857364"/>
            <a:ext cx="47863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/>
              <a:t>Kiedy powstała Grupa Wyszehradzka?</a:t>
            </a:r>
          </a:p>
        </p:txBody>
      </p:sp>
    </p:spTree>
  </p:cSld>
  <p:clrMapOvr>
    <a:masterClrMapping/>
  </p:clrMapOvr>
  <p:transition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aśnienie owalne 3"/>
          <p:cNvSpPr/>
          <p:nvPr/>
        </p:nvSpPr>
        <p:spPr>
          <a:xfrm>
            <a:off x="971600" y="620688"/>
            <a:ext cx="7572428" cy="4857784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Uśmiechnięta buźka 4"/>
          <p:cNvSpPr/>
          <p:nvPr/>
        </p:nvSpPr>
        <p:spPr>
          <a:xfrm>
            <a:off x="1979712" y="5517232"/>
            <a:ext cx="1143578" cy="10721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339752" y="1556792"/>
            <a:ext cx="47863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/>
              <a:t>Czy Grupa Wyszehradzka posiada instytucje?</a:t>
            </a:r>
          </a:p>
        </p:txBody>
      </p:sp>
    </p:spTree>
  </p:cSld>
  <p:clrMapOvr>
    <a:masterClrMapping/>
  </p:clrMapOvr>
  <p:transition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4724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00FFCC"/>
                </a:solidFill>
              </a:rPr>
              <a:t>      </a:t>
            </a:r>
            <a:r>
              <a:rPr lang="pl-PL" sz="4000" dirty="0" smtClean="0">
                <a:solidFill>
                  <a:srgbClr val="00FFCC"/>
                </a:solidFill>
              </a:rPr>
              <a:t>Międzynarodowy Fundusz            </a:t>
            </a:r>
            <a:br>
              <a:rPr lang="pl-PL" sz="4000" dirty="0" smtClean="0">
                <a:solidFill>
                  <a:srgbClr val="00FFCC"/>
                </a:solidFill>
              </a:rPr>
            </a:br>
            <a:r>
              <a:rPr lang="pl-PL" sz="4000" dirty="0" smtClean="0">
                <a:solidFill>
                  <a:srgbClr val="00FFCC"/>
                </a:solidFill>
              </a:rPr>
              <a:t>        Wyszehradzki.</a:t>
            </a:r>
            <a:endParaRPr lang="pl-PL" sz="4000" dirty="0">
              <a:solidFill>
                <a:srgbClr val="00FFCC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95536" y="5661248"/>
            <a:ext cx="3024336" cy="1057796"/>
          </a:xfrm>
        </p:spPr>
        <p:txBody>
          <a:bodyPr>
            <a:noAutofit/>
          </a:bodyPr>
          <a:lstStyle/>
          <a:p>
            <a:r>
              <a:rPr lang="pl-PL" sz="1700" b="1" dirty="0" smtClean="0"/>
              <a:t>       </a:t>
            </a:r>
            <a:r>
              <a:rPr lang="pl-PL" sz="1500" b="1" dirty="0" smtClean="0"/>
              <a:t>W 2000 roku powołany został  Międzynarodowy Fundusz  Wyszehradzki                                                               z siedzibą                                     w Bratysławie. Jego zadaniem jest wspieranie finansowe współpracy kulturalnej, wymian  młodzieży, współpracy                                          w dziedzinie edukacji.	 	Działania współfinansowane przez Fundusz Wyszehradzki rzadko trafiają na pierwsze strony gazet mimo to są bardzo ważne, ponieważ zwiększają wiedzę państw V4 o sobie nawzajem.</a:t>
            </a:r>
          </a:p>
          <a:p>
            <a:r>
              <a:rPr lang="pl-PL" sz="1900" b="1" dirty="0" smtClean="0"/>
              <a:t>	</a:t>
            </a:r>
            <a:r>
              <a:rPr lang="pl-PL" sz="1500" b="1" dirty="0" smtClean="0"/>
              <a:t>Podczas organizowanych wykładów, festiwali, letnich uniwersytetów, spotkań, koncertów Polacy, Czesi, Węgry i Słowacy poznają swoją kulturę i historię. </a:t>
            </a:r>
            <a:endParaRPr lang="pl-PL" sz="1500" b="1" dirty="0"/>
          </a:p>
        </p:txBody>
      </p:sp>
      <p:pic>
        <p:nvPicPr>
          <p:cNvPr id="5" name="Symbol zastępczy zawartości 4" descr="imagesCACNJ7K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1628800"/>
            <a:ext cx="3133328" cy="2835374"/>
          </a:xfrm>
        </p:spPr>
      </p:pic>
    </p:spTree>
  </p:cSld>
  <p:clrMapOvr>
    <a:masterClrMapping/>
  </p:clrMapOvr>
  <p:transition advTm="2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0B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0B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3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daty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 lIns="82945" tIns="41473" rIns="82945"/>
          <a:lstStyle/>
          <a:p>
            <a:r>
              <a:rPr lang="pl-PL" dirty="0"/>
              <a:t>13-3-11</a:t>
            </a: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456481" y="273629"/>
            <a:ext cx="8228160" cy="58570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2002" rIns="0" bIns="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sz="3600" b="1" dirty="0">
                <a:solidFill>
                  <a:srgbClr val="FFFFFF"/>
                </a:solidFill>
              </a:rPr>
              <a:t>Ponadto w krajach Wyszehradzkich 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sz="3600" b="1" dirty="0">
                <a:solidFill>
                  <a:srgbClr val="FFFFFF"/>
                </a:solidFill>
              </a:rPr>
              <a:t>rozwija się wiele 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sz="3600" b="1" dirty="0">
                <a:solidFill>
                  <a:srgbClr val="FFFFFF"/>
                </a:solidFill>
              </a:rPr>
              <a:t>Interesujących inicjatyw....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sz="3600" b="1" dirty="0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sz="3600" b="1" dirty="0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sz="3600" b="1" dirty="0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sz="3600" b="1" dirty="0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sz="3600" b="1" dirty="0">
                <a:solidFill>
                  <a:srgbClr val="FFFFFF"/>
                </a:solidFill>
              </a:rPr>
              <a:t>Na przykład...</a:t>
            </a:r>
          </a:p>
        </p:txBody>
      </p:sp>
    </p:spTree>
  </p:cSld>
  <p:clrMapOvr>
    <a:masterClrMapping/>
  </p:clrMapOvr>
  <p:transition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00FFCC"/>
                </a:solidFill>
              </a:rPr>
              <a:t>Wyszehradzki festiwal akademii muzycznych.</a:t>
            </a:r>
            <a:endParaRPr lang="pl-PL" b="1" dirty="0">
              <a:solidFill>
                <a:srgbClr val="00FFCC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900" dirty="0" smtClean="0"/>
              <a:t>Projekt </a:t>
            </a:r>
            <a:r>
              <a:rPr lang="pl-PL" sz="1900" b="1" dirty="0" smtClean="0"/>
              <a:t>„Wyszehradzki Festiwal Akademii Muzycznych” </a:t>
            </a:r>
            <a:r>
              <a:rPr lang="pl-PL" sz="1900" dirty="0" smtClean="0"/>
              <a:t>otrzymał dofinansowanie </a:t>
            </a:r>
            <a:r>
              <a:rPr lang="pl-PL" sz="1900" b="1" dirty="0" smtClean="0"/>
              <a:t>Międzynarodowego Funduszu Wyszehradzkiego</a:t>
            </a:r>
            <a:r>
              <a:rPr lang="pl-PL" sz="1900" dirty="0" smtClean="0"/>
              <a:t>. Jest to część  Europejskiego Festiwalu Akademii Muzycznych. Festiwal trwa 5 dni. Wyszehradzka część Festiwalu Akademii Muzycznych składa się z 3 elementów:- artystycznych występów studentów                              i profesorów, reprezentujących swoje uczelnie z Polski, Słowacji, Czech i Węgier,- paneli dyskusyjnych poświęconych muzyce klasycznej i szkolnictwu muzycznemu w Europie.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advTm="2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E189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E189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8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00FFCC"/>
                </a:solidFill>
              </a:rPr>
              <a:t>VI Jarmark Świąteczny na św. Jakuba.</a:t>
            </a:r>
            <a:endParaRPr lang="pl-PL" b="1" dirty="0">
              <a:solidFill>
                <a:srgbClr val="00FFCC"/>
              </a:solidFill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57200" y="1600201"/>
            <a:ext cx="6131024" cy="3701008"/>
          </a:xfrm>
        </p:spPr>
        <p:txBody>
          <a:bodyPr>
            <a:normAutofit fontScale="77500" lnSpcReduction="20000"/>
          </a:bodyPr>
          <a:lstStyle/>
          <a:p>
            <a:pPr>
              <a:buFont typeface="Wingdings 2" pitchFamily="18" charset="2"/>
              <a:buChar char=""/>
            </a:pPr>
            <a:r>
              <a:rPr lang="pl-PL" sz="2700" dirty="0" smtClean="0"/>
              <a:t>W dniach 25-30 lipca 2011 roku w kętrzyńskim zamku odbywał się Jarmark Średniowieczny. W jego ramach odbywały się warsztaty, widowiska, pokazy itp. . Dużym powodzeniem cieszyły się pokazy walk rycerskich                    w wykonaniu grupy Arany Turul z Węgier             i występy teatru kukiełkowego „Divadlo v kufri”. Warsztaty i prezentacje artystów dofinansowane były z budżetu Miasta Kętrzyn oraz z programu „Workshops of tradition – music and handicraft in Ketrzyn’s Castle” finansowanego przez Internationale Visegrad Fund.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9" name="Obraz 8" descr="http://muz-ket.home.pl/autoinstalator/wordpress/wp-content/uploads/2011/11/Jarmark-0-64-300x199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573016"/>
            <a:ext cx="2555776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E189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E189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00FFCC"/>
                </a:solidFill>
              </a:rPr>
              <a:t>Animacja krajów V4.</a:t>
            </a:r>
            <a:endParaRPr lang="pl-PL" b="1" dirty="0">
              <a:solidFill>
                <a:srgbClr val="00FFCC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100" dirty="0" smtClean="0"/>
              <a:t>ANIMA Festival, którego najnowsza edycja odbędzie się od 8 do 17 lutego w Brukseli, to jedna z największych europejskich prezentacji filmów animowanych dla dzieci        i dorosłych. W tym roku jednym z bloków tematycznych będzie przegląd pt. „W sercu Europy’’. Kino animowane Grupy Wyszehradzkiej”, w czasie którego zostaną pokazane współczesne filmy z Polski, Czech, Węgier           i Słowacji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ransition advTm="2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E189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E189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aśnienie owalne 3"/>
          <p:cNvSpPr/>
          <p:nvPr/>
        </p:nvSpPr>
        <p:spPr>
          <a:xfrm>
            <a:off x="971600" y="620688"/>
            <a:ext cx="7572428" cy="4857784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Uśmiechnięta buźka 4"/>
          <p:cNvSpPr/>
          <p:nvPr/>
        </p:nvSpPr>
        <p:spPr>
          <a:xfrm>
            <a:off x="1979712" y="5517232"/>
            <a:ext cx="1143578" cy="10721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411760" y="1052736"/>
            <a:ext cx="47863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/>
              <a:t>Grupa Wyszehradzka chce współpracować     z nowymi państwami.</a:t>
            </a:r>
          </a:p>
        </p:txBody>
      </p:sp>
    </p:spTree>
  </p:cSld>
  <p:clrMapOvr>
    <a:masterClrMapping/>
  </p:clrMapOvr>
  <p:transition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35FDF3"/>
                </a:solidFill>
              </a:rPr>
              <a:t>Z ostatniej chwili !</a:t>
            </a:r>
            <a:endParaRPr lang="pl-PL" b="1" dirty="0">
              <a:solidFill>
                <a:srgbClr val="35FDF3"/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sz="2100" dirty="0" smtClean="0"/>
              <a:t>		6 marca 2013 roku  w Warszawie spotkali się premierzy państw Grupy Wyszehradzkej, kanclerz Niemiec oraz prezydent Francji. To pierwsze spotkanie Grupy Wyszehradzkiej w tak dużym składzie. Uczestnicy spotkania chcą współpracować       w dziedzinie polityki obronnej. Politycy rozmawiali o reformach  w UE.</a:t>
            </a:r>
          </a:p>
          <a:p>
            <a:pPr>
              <a:buNone/>
            </a:pPr>
            <a:endParaRPr lang="pl-PL" sz="2500" dirty="0" smtClean="0"/>
          </a:p>
          <a:p>
            <a:pPr>
              <a:buNone/>
            </a:pPr>
            <a:endParaRPr lang="pl-PL" sz="2500" dirty="0" smtClean="0"/>
          </a:p>
          <a:p>
            <a:pPr>
              <a:buNone/>
            </a:pPr>
            <a:endParaRPr lang="pl-PL" sz="2500" dirty="0" smtClean="0"/>
          </a:p>
          <a:p>
            <a:pPr>
              <a:buNone/>
            </a:pPr>
            <a:endParaRPr lang="pl-PL" sz="2500" dirty="0"/>
          </a:p>
        </p:txBody>
      </p:sp>
      <p:pic>
        <p:nvPicPr>
          <p:cNvPr id="1029" name="Picture 5" descr="C:\Users\Piotrek\Pictures\6 marc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772816"/>
            <a:ext cx="3960440" cy="3211243"/>
          </a:xfrm>
          <a:prstGeom prst="rect">
            <a:avLst/>
          </a:prstGeom>
          <a:noFill/>
        </p:spPr>
      </p:pic>
    </p:spTree>
  </p:cSld>
  <p:clrMapOvr>
    <a:masterClrMapping/>
  </p:clrMapOvr>
  <p:transition advTm="1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F17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F17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3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aśnienie owalne 3"/>
          <p:cNvSpPr/>
          <p:nvPr/>
        </p:nvSpPr>
        <p:spPr>
          <a:xfrm>
            <a:off x="971600" y="692696"/>
            <a:ext cx="7572428" cy="468052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Uśmiechnięta buźka 4"/>
          <p:cNvSpPr/>
          <p:nvPr/>
        </p:nvSpPr>
        <p:spPr>
          <a:xfrm>
            <a:off x="1979712" y="5517232"/>
            <a:ext cx="1143578" cy="10721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339752" y="1412776"/>
            <a:ext cx="47863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/>
              <a:t>Kto obejmuje prezydencję        w Grupie Wyszehradzkiej?</a:t>
            </a:r>
          </a:p>
        </p:txBody>
      </p:sp>
    </p:spTree>
  </p:cSld>
  <p:clrMapOvr>
    <a:masterClrMapping/>
  </p:clrMapOvr>
  <p:transition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00FFCC"/>
                </a:solidFill>
              </a:rPr>
              <a:t>Prezydencja Polski w V4.</a:t>
            </a:r>
            <a:endParaRPr lang="pl-PL" b="1" dirty="0">
              <a:solidFill>
                <a:srgbClr val="00FFC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1900" b="1" dirty="0" smtClean="0"/>
              <a:t>Polska objęła prezydencję w Grupie Wyszehradzkiej (lipiec 2012- czerwiec 2013rok).</a:t>
            </a:r>
          </a:p>
          <a:p>
            <a:pPr>
              <a:buNone/>
            </a:pPr>
            <a:r>
              <a:rPr lang="pl-PL" sz="1900" dirty="0" smtClean="0"/>
              <a:t>Główne cele jakie stawia przed sobą:</a:t>
            </a:r>
          </a:p>
          <a:p>
            <a:pPr>
              <a:buNone/>
            </a:pPr>
            <a:r>
              <a:rPr lang="pl-PL" sz="1900" dirty="0" smtClean="0"/>
              <a:t>-umacnianie pozycji naszych krajów na forum międzynarodowym,</a:t>
            </a:r>
          </a:p>
          <a:p>
            <a:pPr>
              <a:buNone/>
            </a:pPr>
            <a:r>
              <a:rPr lang="pl-PL" sz="1900" dirty="0" smtClean="0"/>
              <a:t>-Poprawa infrastruktury w celu lepszej komunikacji między członkami Grupy Wyszehradzkiej,</a:t>
            </a:r>
          </a:p>
          <a:p>
            <a:pPr>
              <a:buNone/>
            </a:pPr>
            <a:r>
              <a:rPr lang="pl-PL" sz="1900" dirty="0" smtClean="0"/>
              <a:t>-Rozwój stosunków gospodarczych, kulturalnych                              i naukowych,</a:t>
            </a:r>
          </a:p>
          <a:p>
            <a:pPr>
              <a:buNone/>
            </a:pPr>
            <a:r>
              <a:rPr lang="pl-PL" sz="1900" dirty="0" smtClean="0"/>
              <a:t>-Bezpieczeństwo energetyczne,</a:t>
            </a:r>
          </a:p>
          <a:p>
            <a:pPr>
              <a:buNone/>
            </a:pPr>
            <a:r>
              <a:rPr lang="pl-PL" sz="1900" dirty="0" smtClean="0"/>
              <a:t>-Włączanie innych państw do współpracy w ramach „V4+”</a:t>
            </a:r>
            <a:endParaRPr lang="pl-PL" sz="1900" dirty="0"/>
          </a:p>
        </p:txBody>
      </p:sp>
    </p:spTree>
  </p:cSld>
  <p:clrMapOvr>
    <a:masterClrMapping/>
  </p:clrMapOvr>
  <p:transition advTm="2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E189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E189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8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8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7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35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56480" y="188661"/>
            <a:ext cx="8218080" cy="9360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 anchor="ctr"/>
          <a:lstStyle/>
          <a:p>
            <a:pPr algn="ctr">
              <a:lnSpc>
                <a:spcPct val="10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sz="3600" dirty="0">
                <a:solidFill>
                  <a:srgbClr val="00FFCC"/>
                </a:solidFill>
                <a:latin typeface="Franklin Gothic Book" charset="0"/>
              </a:rPr>
              <a:t>Pierwsze spotkanie Grupy Wyszehradzkiej</a:t>
            </a:r>
            <a:r>
              <a:rPr lang="pl-PL" sz="3600" dirty="0">
                <a:solidFill>
                  <a:srgbClr val="FFFFFF"/>
                </a:solidFill>
                <a:latin typeface="Franklin Gothic Book" charset="0"/>
              </a:rPr>
              <a:t>.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24001" y="1303337"/>
            <a:ext cx="3096000" cy="55532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55188" rIns="81639" bIns="40820"/>
          <a:lstStyle/>
          <a:p>
            <a:pPr marL="377286" indent="-345605">
              <a:spcBef>
                <a:spcPts val="544"/>
              </a:spcBef>
              <a:spcAft>
                <a:spcPts val="1293"/>
              </a:spcAft>
              <a:buClr>
                <a:srgbClr val="6EA0B0"/>
              </a:buClr>
              <a:buSzPct val="80000"/>
              <a:buFont typeface="Wingdings 2" charset="2"/>
              <a:buChar char=""/>
              <a:tabLst>
                <a:tab pos="650890" algn="l"/>
                <a:tab pos="1307539" algn="l"/>
                <a:tab pos="1964189" algn="l"/>
                <a:tab pos="2620839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5063" algn="l"/>
                <a:tab pos="7329708" algn="l"/>
                <a:tab pos="7737235" algn="l"/>
                <a:tab pos="8144760" algn="l"/>
                <a:tab pos="8552287" algn="l"/>
                <a:tab pos="8959812" algn="l"/>
                <a:tab pos="9367339" algn="l"/>
                <a:tab pos="9774864" algn="l"/>
                <a:tab pos="9777744" algn="l"/>
              </a:tabLst>
            </a:pPr>
            <a:r>
              <a:rPr lang="pl-PL" b="1" dirty="0">
                <a:solidFill>
                  <a:srgbClr val="FFFFFF"/>
                </a:solidFill>
              </a:rPr>
              <a:t>      </a:t>
            </a:r>
            <a:r>
              <a:rPr lang="pl-PL" sz="2000" b="1" dirty="0">
                <a:solidFill>
                  <a:srgbClr val="FFFFFF"/>
                </a:solidFill>
              </a:rPr>
              <a:t>15 lutego 1991 r. prezydenci Polski  Lech Wałęsa, Czechosłowacji Václav Havel oraz premier Węgier József Antall spotkali się </a:t>
            </a:r>
            <a:r>
              <a:rPr lang="pl-PL" sz="2000" b="1" dirty="0" smtClean="0">
                <a:solidFill>
                  <a:srgbClr val="FFFFFF"/>
                </a:solidFill>
              </a:rPr>
              <a:t>                    w </a:t>
            </a:r>
            <a:r>
              <a:rPr lang="pl-PL" sz="2000" b="1" dirty="0">
                <a:solidFill>
                  <a:srgbClr val="FFFFFF"/>
                </a:solidFill>
              </a:rPr>
              <a:t>Wyszehradzie-węgierskim mieście. Podpisali wtedy wspólną</a:t>
            </a:r>
            <a:r>
              <a:rPr lang="pl-PL" sz="2400" b="1" dirty="0">
                <a:solidFill>
                  <a:srgbClr val="FFFFFF"/>
                </a:solidFill>
              </a:rPr>
              <a:t> </a:t>
            </a:r>
            <a:r>
              <a:rPr lang="pl-PL" sz="2000" b="1" dirty="0">
                <a:solidFill>
                  <a:srgbClr val="FFFFFF"/>
                </a:solidFill>
              </a:rPr>
              <a:t>deklarację, która  określała cele i warunki  współpracy.   </a:t>
            </a:r>
            <a:r>
              <a:rPr lang="pl-PL" sz="2400" b="1" dirty="0">
                <a:solidFill>
                  <a:srgbClr val="FFFFFF"/>
                </a:solidFill>
              </a:rPr>
              <a:t>                                	   	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1120" y="803605"/>
            <a:ext cx="2554560" cy="29523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6801" y="2112702"/>
            <a:ext cx="2664000" cy="3765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1120" y="3914332"/>
            <a:ext cx="2554560" cy="27809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7" name="AutoShape 6"/>
          <p:cNvSpPr>
            <a:spLocks noChangeArrowheads="1"/>
          </p:cNvSpPr>
          <p:nvPr/>
        </p:nvSpPr>
        <p:spPr bwMode="auto">
          <a:xfrm>
            <a:off x="3591360" y="1633132"/>
            <a:ext cx="2449440" cy="326915"/>
          </a:xfrm>
          <a:custGeom>
            <a:avLst/>
            <a:gdLst>
              <a:gd name="T0" fmla="*/ 0 w 21600"/>
              <a:gd name="T1" fmla="*/ 180182 h 21600"/>
              <a:gd name="T2" fmla="*/ 2700338 w 21600"/>
              <a:gd name="T3" fmla="*/ 180182 h 21600"/>
              <a:gd name="T4" fmla="*/ 1650206 w 21600"/>
              <a:gd name="T5" fmla="*/ 0 h 21600"/>
              <a:gd name="T6" fmla="*/ 1650206 w 21600"/>
              <a:gd name="T7" fmla="*/ 360363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00 w 21600"/>
              <a:gd name="T13" fmla="*/ 6400 h 21600"/>
              <a:gd name="T14" fmla="*/ 18178 w 21600"/>
              <a:gd name="T15" fmla="*/ 15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rgbClr val="FFFF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pl-PL" dirty="0"/>
          </a:p>
        </p:txBody>
      </p:sp>
    </p:spTree>
  </p:cSld>
  <p:clrMapOvr>
    <a:masterClrMapping/>
  </p:clrMapOvr>
  <p:transition advTm="1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500" autoRev="1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 additive="repl">
                                        <p:cTn id="7" dur="500" autoRev="1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strVal val="rgb(0,11,-53)"/>
                                      </p:to>
                                    </p:set>
                                    <p:set>
                                      <p:cBhvr additive="repl">
                                        <p:cTn id="8" dur="500" autoRev="1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6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9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450"/>
                            </p:stCondLst>
                            <p:childTnLst>
                              <p:par>
                                <p:cTn id="20" presetID="5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450"/>
                            </p:stCondLst>
                            <p:childTnLst>
                              <p:par>
                                <p:cTn id="26" presetID="5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450"/>
                            </p:stCondLst>
                            <p:childTnLst>
                              <p:par>
                                <p:cTn id="32" presetID="5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6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daty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 lIns="82945" tIns="41473" rIns="82945"/>
          <a:lstStyle/>
          <a:p>
            <a:r>
              <a:rPr lang="pl-PL" dirty="0"/>
              <a:t>13-3-11</a:t>
            </a: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456481" y="489652"/>
            <a:ext cx="8360640" cy="58786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5471" rIns="0" bIns="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sz="2900" i="1" dirty="0">
                <a:solidFill>
                  <a:srgbClr val="FFFFFF"/>
                </a:solidFill>
              </a:rPr>
              <a:t>Na podsumowanie polskiej prezydencji musimy jeszcze trochę poczekać, ale …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sz="2900" i="1" dirty="0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sz="2900" i="1" dirty="0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sz="2900" i="1" dirty="0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sz="2900" i="1" dirty="0">
                <a:solidFill>
                  <a:srgbClr val="FFFFFF"/>
                </a:solidFill>
              </a:rPr>
              <a:t>już dziś możemy stwierdzić:</a:t>
            </a:r>
          </a:p>
        </p:txBody>
      </p:sp>
    </p:spTree>
  </p:cSld>
  <p:clrMapOvr>
    <a:masterClrMapping/>
  </p:clrMapOvr>
  <p:transition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allAtOnce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00FFCC"/>
                </a:solidFill>
              </a:rPr>
              <a:t>Grupa Wyszehradzka jest potrzebna!</a:t>
            </a:r>
            <a:endParaRPr lang="pl-PL" b="1" dirty="0">
              <a:solidFill>
                <a:srgbClr val="00FFCC"/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Członkowie państw Grupy Wyszehradzkiej pokazali, że nawet po kryzysie w ich współpracy potrafili ją odbudować i stała się ona silniejsza. Udało się im osiągnąć wiele zamierzonych celów. Miejmy nadzieję, </a:t>
            </a:r>
            <a:r>
              <a:rPr lang="pl-PL" dirty="0" smtClean="0"/>
              <a:t>że współpraca będzie </a:t>
            </a:r>
            <a:r>
              <a:rPr lang="pl-PL" dirty="0" smtClean="0"/>
              <a:t>trwać nadal</a:t>
            </a:r>
            <a:r>
              <a:rPr lang="pl-PL" dirty="0" smtClean="0"/>
              <a:t> </a:t>
            </a:r>
            <a:r>
              <a:rPr lang="pl-PL" dirty="0" smtClean="0"/>
              <a:t>i Grupa Wyszehradzka będzie się powiększać.</a:t>
            </a:r>
            <a:endParaRPr lang="pl-PL" dirty="0"/>
          </a:p>
        </p:txBody>
      </p:sp>
    </p:spTree>
  </p:cSld>
  <p:clrMapOvr>
    <a:masterClrMapping/>
  </p:clrMapOvr>
  <p:transition advTm="1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E189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E189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3200400" cy="73025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dirty="0" smtClean="0">
                <a:solidFill>
                  <a:srgbClr val="00FFCC"/>
                </a:solidFill>
              </a:rPr>
              <a:t>Źródła</a:t>
            </a:r>
            <a:r>
              <a:rPr lang="pl-PL" sz="4000" dirty="0" smtClean="0"/>
              <a:t>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79512" y="1214422"/>
            <a:ext cx="8748464" cy="4806866"/>
          </a:xfrm>
        </p:spPr>
        <p:txBody>
          <a:bodyPr>
            <a:normAutofit fontScale="55000" lnSpcReduction="20000"/>
          </a:bodyPr>
          <a:lstStyle/>
          <a:p>
            <a:endParaRPr lang="pl-PL" sz="1800" dirty="0" smtClean="0">
              <a:hlinkClick r:id="rId2"/>
            </a:endParaRPr>
          </a:p>
          <a:p>
            <a:endParaRPr lang="pl-PL" sz="1800" dirty="0" smtClean="0">
              <a:hlinkClick r:id="rId2"/>
            </a:endParaRPr>
          </a:p>
          <a:p>
            <a:endParaRPr lang="pl-PL" sz="1800" dirty="0" smtClean="0">
              <a:hlinkClick r:id="rId2"/>
            </a:endParaRPr>
          </a:p>
          <a:p>
            <a:endParaRPr lang="pl-PL" sz="1800" dirty="0" smtClean="0">
              <a:hlinkClick r:id="rId2"/>
            </a:endParaRPr>
          </a:p>
          <a:p>
            <a:endParaRPr lang="pl-PL" sz="1800" dirty="0" smtClean="0">
              <a:hlinkClick r:id="rId2"/>
            </a:endParaRPr>
          </a:p>
          <a:p>
            <a:endParaRPr lang="pl-PL" sz="1800" dirty="0" smtClean="0">
              <a:hlinkClick r:id="rId2"/>
            </a:endParaRPr>
          </a:p>
          <a:p>
            <a:endParaRPr lang="pl-PL" sz="1800" dirty="0" smtClean="0">
              <a:hlinkClick r:id="rId2"/>
            </a:endParaRPr>
          </a:p>
          <a:p>
            <a:endParaRPr lang="pl-PL" sz="2900" dirty="0" smtClean="0">
              <a:hlinkClick r:id="rId2"/>
            </a:endParaRPr>
          </a:p>
          <a:p>
            <a:r>
              <a:rPr lang="pl-PL" sz="2900" dirty="0" smtClean="0">
                <a:hlinkClick r:id="rId2"/>
              </a:rPr>
              <a:t>-</a:t>
            </a:r>
            <a:r>
              <a:rPr lang="pl-PL" sz="2900" dirty="0" smtClean="0">
                <a:hlinkClick r:id="rId2"/>
              </a:rPr>
              <a:t>http://www.visegradgroup.eu/</a:t>
            </a:r>
            <a:endParaRPr lang="pl-PL" sz="2900" dirty="0" smtClean="0"/>
          </a:p>
          <a:p>
            <a:r>
              <a:rPr lang="pl-PL" sz="2900" dirty="0" smtClean="0">
                <a:hlinkClick r:id="rId3"/>
              </a:rPr>
              <a:t>-http://www.msz.gov.pl/pl/polityka_zagraniczna/europa/grupa_wyszehradzka</a:t>
            </a:r>
            <a:endParaRPr lang="pl-PL" sz="2900" dirty="0" smtClean="0"/>
          </a:p>
          <a:p>
            <a:r>
              <a:rPr lang="pl-PL" sz="2900" dirty="0" smtClean="0">
                <a:hlinkClick r:id="rId4"/>
              </a:rPr>
              <a:t>-http://pl.wikipedia.org/wiki/Grupa_Wyszehradzka</a:t>
            </a:r>
            <a:endParaRPr lang="pl-PL" sz="2900" dirty="0" smtClean="0"/>
          </a:p>
          <a:p>
            <a:r>
              <a:rPr lang="pl-PL" sz="2900" dirty="0" smtClean="0">
                <a:hlinkClick r:id="rId5"/>
              </a:rPr>
              <a:t>-http://wiadomosci.wp.pl/kat,1339,title,Karlove-Vary-spotkanie-premierow-bez-krawatow,wid,82017,wiadomosc.html?ticaid=110156</a:t>
            </a:r>
            <a:endParaRPr lang="pl-PL" sz="2900" dirty="0" smtClean="0"/>
          </a:p>
          <a:p>
            <a:r>
              <a:rPr lang="pl-PL" sz="2900" dirty="0" smtClean="0">
                <a:hlinkClick r:id="rId6"/>
              </a:rPr>
              <a:t>-http://www.tvn24.pl/wiadomosci-z-kraju,3/grupa-wyszehradzka-w-wisle-o-bezpieczenstwie-ue,299915.html</a:t>
            </a:r>
            <a:endParaRPr lang="pl-PL" sz="2900" dirty="0" smtClean="0"/>
          </a:p>
          <a:p>
            <a:r>
              <a:rPr lang="pl-PL" sz="2900" dirty="0" smtClean="0">
                <a:hlinkClick r:id="rId7"/>
              </a:rPr>
              <a:t>-http://tvp.info/informacje/swiat/deklaracja-na-20lecie-grupy-wyszehradzkiej/3980164</a:t>
            </a:r>
            <a:endParaRPr lang="pl-PL" sz="2900" dirty="0" smtClean="0"/>
          </a:p>
          <a:p>
            <a:r>
              <a:rPr lang="pl-PL" sz="2900" dirty="0" smtClean="0">
                <a:hlinkClick r:id="rId8"/>
              </a:rPr>
              <a:t>-http://www.muzeum.ketrzyn.pl/tag/fundusz-wyszehradzki/</a:t>
            </a:r>
            <a:endParaRPr lang="pl-PL" sz="2900" dirty="0" smtClean="0"/>
          </a:p>
          <a:p>
            <a:r>
              <a:rPr lang="pl-PL" sz="2900" dirty="0" smtClean="0">
                <a:hlinkClick r:id="rId9"/>
              </a:rPr>
              <a:t>-http://</a:t>
            </a:r>
            <a:r>
              <a:rPr lang="pl-PL" sz="2900" dirty="0" smtClean="0">
                <a:hlinkClick r:id="rId9"/>
              </a:rPr>
              <a:t>interpiano.pl/projekty_unijne-1382.htm</a:t>
            </a:r>
            <a:endParaRPr lang="pl-PL" sz="2900" dirty="0" smtClean="0"/>
          </a:p>
          <a:p>
            <a:r>
              <a:rPr lang="pl-PL" sz="2900" dirty="0" smtClean="0">
                <a:solidFill>
                  <a:srgbClr val="03CBD5"/>
                </a:solidFill>
              </a:rPr>
              <a:t>- Wach A., </a:t>
            </a:r>
            <a:r>
              <a:rPr lang="pl-PL" sz="2900" i="1" dirty="0" smtClean="0">
                <a:solidFill>
                  <a:srgbClr val="03CBD5"/>
                </a:solidFill>
              </a:rPr>
              <a:t>Znaczenie oraz rola Grupy </a:t>
            </a:r>
            <a:r>
              <a:rPr lang="pl-PL" sz="2900" i="1" dirty="0" err="1" smtClean="0">
                <a:solidFill>
                  <a:srgbClr val="03CBD5"/>
                </a:solidFill>
              </a:rPr>
              <a:t>Wyszehradzkiej</a:t>
            </a:r>
            <a:r>
              <a:rPr lang="pl-PL" sz="2900" i="1" dirty="0" smtClean="0">
                <a:solidFill>
                  <a:srgbClr val="03CBD5"/>
                </a:solidFill>
              </a:rPr>
              <a:t> w latach 1991 – 2007, </a:t>
            </a:r>
            <a:r>
              <a:rPr lang="pl-PL" sz="2900" dirty="0" smtClean="0">
                <a:solidFill>
                  <a:srgbClr val="03CBD5"/>
                </a:solidFill>
              </a:rPr>
              <a:t>[w:] Słupskie Studia Historyczne, nr 16, rok 2010, s. 217 – 227;</a:t>
            </a:r>
            <a:endParaRPr lang="pl-PL" sz="2900" dirty="0" smtClean="0">
              <a:solidFill>
                <a:srgbClr val="03CBD5"/>
              </a:solidFill>
            </a:endParaRPr>
          </a:p>
          <a:p>
            <a:r>
              <a:rPr lang="pl-PL" sz="2900" dirty="0" smtClean="0">
                <a:solidFill>
                  <a:srgbClr val="03CBD5"/>
                </a:solidFill>
              </a:rPr>
              <a:t>-</a:t>
            </a:r>
            <a:r>
              <a:rPr lang="pl-PL" sz="2900" dirty="0" err="1" smtClean="0">
                <a:solidFill>
                  <a:srgbClr val="03CBD5"/>
                </a:solidFill>
              </a:rPr>
              <a:t>Wyrozumski</a:t>
            </a:r>
            <a:r>
              <a:rPr lang="pl-PL" sz="2900" dirty="0" smtClean="0">
                <a:solidFill>
                  <a:srgbClr val="03CBD5"/>
                </a:solidFill>
              </a:rPr>
              <a:t> J</a:t>
            </a:r>
            <a:r>
              <a:rPr lang="pl-PL" sz="2900" dirty="0" smtClean="0">
                <a:solidFill>
                  <a:srgbClr val="03CBD5"/>
                </a:solidFill>
              </a:rPr>
              <a:t>., Historia Polski do </a:t>
            </a:r>
            <a:r>
              <a:rPr lang="pl-PL" sz="2900" dirty="0" smtClean="0">
                <a:solidFill>
                  <a:srgbClr val="03CBD5"/>
                </a:solidFill>
              </a:rPr>
              <a:t>roku  1505 </a:t>
            </a:r>
            <a:r>
              <a:rPr lang="pl-PL" sz="2900" dirty="0" smtClean="0">
                <a:solidFill>
                  <a:srgbClr val="03CBD5"/>
                </a:solidFill>
              </a:rPr>
              <a:t>, </a:t>
            </a:r>
            <a:r>
              <a:rPr lang="pl-PL" sz="2900" dirty="0" smtClean="0">
                <a:solidFill>
                  <a:srgbClr val="03CBD5"/>
                </a:solidFill>
              </a:rPr>
              <a:t>Warszawa </a:t>
            </a:r>
            <a:r>
              <a:rPr lang="pl-PL" sz="2900" dirty="0" smtClean="0">
                <a:solidFill>
                  <a:srgbClr val="03CBD5"/>
                </a:solidFill>
              </a:rPr>
              <a:t>1998</a:t>
            </a:r>
          </a:p>
          <a:p>
            <a:r>
              <a:rPr lang="pl-PL" sz="2900" dirty="0" smtClean="0">
                <a:hlinkClick r:id="rId10"/>
              </a:rPr>
              <a:t>-http://wyborcza.pl/51,75478,13517300.html?i=1</a:t>
            </a:r>
            <a:endParaRPr lang="pl-PL" sz="2900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5" name="Symbol zastępczy zawartości 4" descr="mapa.png"/>
          <p:cNvPicPr>
            <a:picLocks noGrp="1" noChangeAspect="1"/>
          </p:cNvPicPr>
          <p:nvPr>
            <p:ph sz="half" idx="1"/>
          </p:nvPr>
        </p:nvPicPr>
        <p:blipFill>
          <a:blip r:embed="rId11" cstate="print"/>
          <a:stretch>
            <a:fillRect/>
          </a:stretch>
        </p:blipFill>
        <p:spPr>
          <a:xfrm>
            <a:off x="6357950" y="285728"/>
            <a:ext cx="2411760" cy="2000264"/>
          </a:xfrm>
        </p:spPr>
      </p:pic>
    </p:spTree>
  </p:cSld>
  <p:clrMapOvr>
    <a:masterClrMapping/>
  </p:clrMapOvr>
  <p:transition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0B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0B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6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6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6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6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6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6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6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daty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 lIns="82945" tIns="41473" rIns="82945"/>
          <a:lstStyle/>
          <a:p>
            <a:r>
              <a:rPr lang="pl-PL" dirty="0"/>
              <a:t>13-3-11</a:t>
            </a:r>
          </a:p>
        </p:txBody>
      </p:sp>
      <p:sp>
        <p:nvSpPr>
          <p:cNvPr id="40963" name="Rectangle 1"/>
          <p:cNvSpPr>
            <a:spLocks noChangeArrowheads="1"/>
          </p:cNvSpPr>
          <p:nvPr/>
        </p:nvSpPr>
        <p:spPr bwMode="auto">
          <a:xfrm>
            <a:off x="178560" y="476690"/>
            <a:ext cx="8352000" cy="3686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pl-PL" dirty="0"/>
          </a:p>
        </p:txBody>
      </p:sp>
      <p:sp>
        <p:nvSpPr>
          <p:cNvPr id="40964" name="Rectangle 2"/>
          <p:cNvSpPr>
            <a:spLocks noChangeArrowheads="1"/>
          </p:cNvSpPr>
          <p:nvPr/>
        </p:nvSpPr>
        <p:spPr bwMode="auto">
          <a:xfrm>
            <a:off x="1188001" y="908736"/>
            <a:ext cx="7272000" cy="3686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56821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89600" y="653829"/>
            <a:ext cx="7848000" cy="39388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80986" rIns="81639" bIns="40820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sz="4500" dirty="0">
              <a:solidFill>
                <a:srgbClr val="00FFCC"/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sz="4500" dirty="0">
                <a:solidFill>
                  <a:srgbClr val="00FFCC"/>
                </a:solidFill>
              </a:rPr>
              <a:t>Dziękujemy!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sz="4500" dirty="0">
              <a:solidFill>
                <a:srgbClr val="00FFCC"/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sz="4500" dirty="0">
                <a:solidFill>
                  <a:srgbClr val="00FFCC"/>
                </a:solidFill>
              </a:rPr>
              <a:t>Děkujeme!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sz="4500" dirty="0">
              <a:solidFill>
                <a:srgbClr val="00FFCC"/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sz="4500" dirty="0">
                <a:solidFill>
                  <a:srgbClr val="00FFCC"/>
                </a:solidFill>
              </a:rPr>
              <a:t>Köszönjük!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sz="4500" dirty="0">
              <a:solidFill>
                <a:srgbClr val="00FFCC"/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sz="4500" dirty="0">
                <a:solidFill>
                  <a:srgbClr val="00FFCC"/>
                </a:solidFill>
              </a:rPr>
              <a:t>Ďakujeme!</a:t>
            </a:r>
          </a:p>
        </p:txBody>
      </p:sp>
      <p:pic>
        <p:nvPicPr>
          <p:cNvPr id="4096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4960" y="2582192"/>
            <a:ext cx="1795680" cy="84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6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4400" y="1306217"/>
            <a:ext cx="1686240" cy="9793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6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4960" y="3765996"/>
            <a:ext cx="1795680" cy="9692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6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4960" y="5224868"/>
            <a:ext cx="1795680" cy="9793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70" name="Text Box 8"/>
          <p:cNvSpPr txBox="1">
            <a:spLocks noChangeArrowheads="1"/>
          </p:cNvSpPr>
          <p:nvPr/>
        </p:nvSpPr>
        <p:spPr bwMode="auto">
          <a:xfrm>
            <a:off x="456481" y="313954"/>
            <a:ext cx="8228160" cy="63813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pl-PL" dirty="0"/>
          </a:p>
        </p:txBody>
      </p:sp>
      <p:sp>
        <p:nvSpPr>
          <p:cNvPr id="40971" name="AutoShape 9"/>
          <p:cNvSpPr>
            <a:spLocks noChangeArrowheads="1"/>
          </p:cNvSpPr>
          <p:nvPr/>
        </p:nvSpPr>
        <p:spPr bwMode="auto">
          <a:xfrm>
            <a:off x="3918241" y="1633132"/>
            <a:ext cx="2122560" cy="326915"/>
          </a:xfrm>
          <a:prstGeom prst="rightArrow">
            <a:avLst>
              <a:gd name="adj1" fmla="val 50000"/>
              <a:gd name="adj2" fmla="val 162335"/>
            </a:avLst>
          </a:prstGeom>
          <a:solidFill>
            <a:srgbClr val="FFFF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pl-PL" dirty="0"/>
          </a:p>
        </p:txBody>
      </p:sp>
      <p:sp>
        <p:nvSpPr>
          <p:cNvPr id="40972" name="AutoShape 10"/>
          <p:cNvSpPr>
            <a:spLocks noChangeArrowheads="1"/>
          </p:cNvSpPr>
          <p:nvPr/>
        </p:nvSpPr>
        <p:spPr bwMode="auto">
          <a:xfrm>
            <a:off x="3918241" y="2939349"/>
            <a:ext cx="1959840" cy="326914"/>
          </a:xfrm>
          <a:prstGeom prst="rightArrow">
            <a:avLst>
              <a:gd name="adj1" fmla="val 50000"/>
              <a:gd name="adj2" fmla="val 149890"/>
            </a:avLst>
          </a:prstGeom>
          <a:solidFill>
            <a:srgbClr val="FFFF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pl-PL" dirty="0"/>
          </a:p>
        </p:txBody>
      </p:sp>
      <p:sp>
        <p:nvSpPr>
          <p:cNvPr id="40973" name="AutoShape 11"/>
          <p:cNvSpPr>
            <a:spLocks noChangeArrowheads="1"/>
          </p:cNvSpPr>
          <p:nvPr/>
        </p:nvSpPr>
        <p:spPr bwMode="auto">
          <a:xfrm>
            <a:off x="3755520" y="4082829"/>
            <a:ext cx="2122560" cy="326914"/>
          </a:xfrm>
          <a:prstGeom prst="rightArrow">
            <a:avLst>
              <a:gd name="adj1" fmla="val 50000"/>
              <a:gd name="adj2" fmla="val 162335"/>
            </a:avLst>
          </a:prstGeom>
          <a:solidFill>
            <a:srgbClr val="FFFF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pl-PL" dirty="0"/>
          </a:p>
        </p:txBody>
      </p:sp>
      <p:sp>
        <p:nvSpPr>
          <p:cNvPr id="40974" name="AutoShape 12"/>
          <p:cNvSpPr>
            <a:spLocks noChangeArrowheads="1"/>
          </p:cNvSpPr>
          <p:nvPr/>
        </p:nvSpPr>
        <p:spPr bwMode="auto">
          <a:xfrm>
            <a:off x="3755520" y="5389046"/>
            <a:ext cx="2122560" cy="326915"/>
          </a:xfrm>
          <a:prstGeom prst="rightArrow">
            <a:avLst>
              <a:gd name="adj1" fmla="val 50000"/>
              <a:gd name="adj2" fmla="val 162335"/>
            </a:avLst>
          </a:prstGeom>
          <a:solidFill>
            <a:srgbClr val="FFFF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pl-PL" dirty="0"/>
          </a:p>
        </p:txBody>
      </p:sp>
    </p:spTree>
  </p:cSld>
  <p:clrMapOvr>
    <a:masterClrMapping/>
  </p:clrMapOvr>
  <p:transition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aśnienie owalne 3"/>
          <p:cNvSpPr/>
          <p:nvPr/>
        </p:nvSpPr>
        <p:spPr>
          <a:xfrm>
            <a:off x="1071538" y="714356"/>
            <a:ext cx="7572428" cy="4857784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Uśmiechnięta buźka 4"/>
          <p:cNvSpPr/>
          <p:nvPr/>
        </p:nvSpPr>
        <p:spPr>
          <a:xfrm>
            <a:off x="1979712" y="5517232"/>
            <a:ext cx="1143578" cy="10721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285984" y="1857364"/>
            <a:ext cx="47863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/>
              <a:t>Dlaczego             w Wyszehradzie?</a:t>
            </a:r>
          </a:p>
        </p:txBody>
      </p:sp>
    </p:spTree>
  </p:cSld>
  <p:clrMapOvr>
    <a:masterClrMapping/>
  </p:clrMapOvr>
  <p:transition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daty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 lIns="82945" tIns="41473" rIns="82945"/>
          <a:lstStyle/>
          <a:p>
            <a:r>
              <a:rPr lang="pl-PL" dirty="0"/>
              <a:t>13-3-11</a:t>
            </a:r>
          </a:p>
        </p:txBody>
      </p:sp>
      <p:sp>
        <p:nvSpPr>
          <p:cNvPr id="1229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1" y="357157"/>
            <a:ext cx="8228160" cy="1434391"/>
          </a:xfrm>
        </p:spPr>
        <p:txBody>
          <a:bodyPr tIns="14368" bIns="41473"/>
          <a:lstStyle/>
          <a:p>
            <a:pPr>
              <a:spcBef>
                <a:spcPts val="544"/>
              </a:spcBef>
              <a:spcAft>
                <a:spcPts val="1293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sz="1600" b="1" dirty="0" smtClean="0">
                <a:latin typeface="+mn-lt"/>
              </a:rPr>
              <a:t>Wyszehrad (węg. Visegrád) jest malowniczym miasteczkiem położonym w największym zakolu Dunaju. Jak wynika z wiarygodnych przekazów źródłowych, jesienią 1335 roku właśnie tu odbył się międzynarodowy kongres , w trakcie którego władcy ówczesnych królestw środkowoeuropejskich porozumieli się w różnorakich kwestiach dotyczących ich państw.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6481" y="1960046"/>
            <a:ext cx="8228160" cy="4170678"/>
          </a:xfrm>
        </p:spPr>
        <p:txBody>
          <a:bodyPr lIns="82945" tIns="41473" rIns="82945" bIns="41473"/>
          <a:lstStyle/>
          <a:p>
            <a:pPr eaLnBrk="1" hangingPunct="1">
              <a:buFont typeface="Times New Roman" pitchFamily="16" charset="0"/>
              <a:buNone/>
            </a:pPr>
            <a:endParaRPr lang="pl-PL" dirty="0" smtClean="0"/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600" y="1960046"/>
            <a:ext cx="8163360" cy="42455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Tm="2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7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daty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 lIns="82945" tIns="41473" rIns="82945"/>
          <a:lstStyle/>
          <a:p>
            <a:r>
              <a:rPr lang="pl-PL" dirty="0"/>
              <a:t>13-3-11</a:t>
            </a: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1023841" y="0"/>
            <a:ext cx="7466400" cy="669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6291" rIns="81639" bIns="40820" anchor="ctr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sz="2900" b="1" dirty="0">
                <a:solidFill>
                  <a:srgbClr val="FFFFFF"/>
                </a:solidFill>
              </a:rPr>
              <a:t>      W XIV wieku  w </a:t>
            </a:r>
            <a:r>
              <a:rPr lang="pl-PL" sz="2900" b="1" dirty="0">
                <a:solidFill>
                  <a:srgbClr val="FFFF00"/>
                </a:solidFill>
              </a:rPr>
              <a:t>Wyszehradzie</a:t>
            </a:r>
            <a:r>
              <a:rPr lang="pl-PL" sz="2900" b="1" dirty="0">
                <a:solidFill>
                  <a:srgbClr val="FFFFFF"/>
                </a:solidFill>
              </a:rPr>
              <a:t>   </a:t>
            </a:r>
            <a:br>
              <a:rPr lang="pl-PL" sz="2900" b="1" dirty="0">
                <a:solidFill>
                  <a:srgbClr val="FFFFFF"/>
                </a:solidFill>
              </a:rPr>
            </a:br>
            <a:r>
              <a:rPr lang="pl-PL" sz="2900" b="1" dirty="0">
                <a:solidFill>
                  <a:srgbClr val="FFFFFF"/>
                </a:solidFill>
              </a:rPr>
              <a:t>   spotkali się władcy Polski, Czech </a:t>
            </a:r>
            <a:br>
              <a:rPr lang="pl-PL" sz="2900" b="1" dirty="0">
                <a:solidFill>
                  <a:srgbClr val="FFFFFF"/>
                </a:solidFill>
              </a:rPr>
            </a:br>
            <a:r>
              <a:rPr lang="pl-PL" sz="2900" b="1" dirty="0">
                <a:solidFill>
                  <a:srgbClr val="FFFFFF"/>
                </a:solidFill>
              </a:rPr>
              <a:t>                i Węgier, czyli</a:t>
            </a:r>
            <a:br>
              <a:rPr lang="pl-PL" sz="2900" b="1" dirty="0">
                <a:solidFill>
                  <a:srgbClr val="FFFFFF"/>
                </a:solidFill>
              </a:rPr>
            </a:br>
            <a:r>
              <a:rPr lang="pl-PL" sz="2900" b="1" dirty="0">
                <a:solidFill>
                  <a:srgbClr val="FFFFFF"/>
                </a:solidFill>
              </a:rPr>
              <a:t/>
            </a:r>
            <a:br>
              <a:rPr lang="pl-PL" sz="2900" b="1" dirty="0">
                <a:solidFill>
                  <a:srgbClr val="FFFFFF"/>
                </a:solidFill>
              </a:rPr>
            </a:br>
            <a:r>
              <a:rPr lang="pl-PL" sz="2900" b="1" dirty="0">
                <a:solidFill>
                  <a:srgbClr val="FFFFFF"/>
                </a:solidFill>
              </a:rPr>
              <a:t>                                      Kazimierz Wielki </a:t>
            </a:r>
            <a:br>
              <a:rPr lang="pl-PL" sz="2900" b="1" dirty="0">
                <a:solidFill>
                  <a:srgbClr val="FFFFFF"/>
                </a:solidFill>
              </a:rPr>
            </a:br>
            <a:r>
              <a:rPr lang="pl-PL" sz="2900" b="1" dirty="0">
                <a:solidFill>
                  <a:srgbClr val="FFFFFF"/>
                </a:solidFill>
              </a:rPr>
              <a:t>                </a:t>
            </a:r>
            <a:br>
              <a:rPr lang="pl-PL" sz="2900" b="1" dirty="0">
                <a:solidFill>
                  <a:srgbClr val="FFFFFF"/>
                </a:solidFill>
              </a:rPr>
            </a:br>
            <a:r>
              <a:rPr lang="pl-PL" sz="2900" b="1" dirty="0">
                <a:solidFill>
                  <a:srgbClr val="FFFFFF"/>
                </a:solidFill>
              </a:rPr>
              <a:t>              Jan Luksemburski</a:t>
            </a:r>
            <a:br>
              <a:rPr lang="pl-PL" sz="2900" b="1" dirty="0">
                <a:solidFill>
                  <a:srgbClr val="FFFFFF"/>
                </a:solidFill>
              </a:rPr>
            </a:br>
            <a:r>
              <a:rPr lang="pl-PL" sz="2900" b="1" dirty="0">
                <a:solidFill>
                  <a:srgbClr val="FFFFFF"/>
                </a:solidFill>
              </a:rPr>
              <a:t>                                      </a:t>
            </a:r>
            <a:br>
              <a:rPr lang="pl-PL" sz="2900" b="1" dirty="0">
                <a:solidFill>
                  <a:srgbClr val="FFFFFF"/>
                </a:solidFill>
              </a:rPr>
            </a:br>
            <a:r>
              <a:rPr lang="pl-PL" sz="2900" b="1" dirty="0">
                <a:solidFill>
                  <a:srgbClr val="FFFFFF"/>
                </a:solidFill>
              </a:rPr>
              <a:t>                               oraz</a:t>
            </a:r>
            <a:br>
              <a:rPr lang="pl-PL" sz="2900" b="1" dirty="0">
                <a:solidFill>
                  <a:srgbClr val="FFFFFF"/>
                </a:solidFill>
              </a:rPr>
            </a:br>
            <a:r>
              <a:rPr lang="pl-PL" sz="2900" b="1" dirty="0">
                <a:solidFill>
                  <a:srgbClr val="FFFFFF"/>
                </a:solidFill>
              </a:rPr>
              <a:t/>
            </a:r>
            <a:br>
              <a:rPr lang="pl-PL" sz="2900" b="1" dirty="0">
                <a:solidFill>
                  <a:srgbClr val="FFFFFF"/>
                </a:solidFill>
              </a:rPr>
            </a:br>
            <a:r>
              <a:rPr lang="pl-PL" sz="2900" b="1" dirty="0">
                <a:solidFill>
                  <a:srgbClr val="FFFFFF"/>
                </a:solidFill>
              </a:rPr>
              <a:t>                  </a:t>
            </a:r>
            <a:br>
              <a:rPr lang="pl-PL" sz="2900" b="1" dirty="0">
                <a:solidFill>
                  <a:srgbClr val="FFFFFF"/>
                </a:solidFill>
              </a:rPr>
            </a:br>
            <a:r>
              <a:rPr lang="pl-PL" sz="2900" b="1" dirty="0">
                <a:solidFill>
                  <a:srgbClr val="FFFFFF"/>
                </a:solidFill>
              </a:rPr>
              <a:t>                 Karol Robert </a:t>
            </a:r>
            <a:br>
              <a:rPr lang="pl-PL" sz="2900" b="1" dirty="0">
                <a:solidFill>
                  <a:srgbClr val="FFFFFF"/>
                </a:solidFill>
              </a:rPr>
            </a:br>
            <a:r>
              <a:rPr lang="pl-PL" sz="2900" b="1" dirty="0">
                <a:solidFill>
                  <a:srgbClr val="FFFFFF"/>
                </a:solidFill>
              </a:rPr>
              <a:t>                 Andegaweński.     </a:t>
            </a:r>
            <a:r>
              <a:rPr lang="pl-PL" b="1" dirty="0">
                <a:solidFill>
                  <a:srgbClr val="FFFFFF"/>
                </a:solidFill>
              </a:rPr>
              <a:t/>
            </a:r>
            <a:br>
              <a:rPr lang="pl-PL" b="1" dirty="0">
                <a:solidFill>
                  <a:srgbClr val="FFFFFF"/>
                </a:solidFill>
              </a:rPr>
            </a:br>
            <a:r>
              <a:rPr lang="pl-PL" b="1" dirty="0">
                <a:solidFill>
                  <a:srgbClr val="FFFFFF"/>
                </a:solidFill>
              </a:rPr>
              <a:t/>
            </a:r>
            <a:br>
              <a:rPr lang="pl-PL" b="1" dirty="0">
                <a:solidFill>
                  <a:srgbClr val="FFFFFF"/>
                </a:solidFill>
              </a:rPr>
            </a:br>
            <a:r>
              <a:rPr lang="pl-PL" b="1" dirty="0">
                <a:solidFill>
                  <a:srgbClr val="FFFFFF"/>
                </a:solidFill>
              </a:rPr>
              <a:t/>
            </a:r>
            <a:br>
              <a:rPr lang="pl-PL" b="1" dirty="0">
                <a:solidFill>
                  <a:srgbClr val="FFFFFF"/>
                </a:solidFill>
              </a:rPr>
            </a:br>
            <a:endParaRPr lang="pl-PL" b="1" dirty="0">
              <a:solidFill>
                <a:srgbClr val="FFFFFF"/>
              </a:solidFill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1441" y="2612434"/>
            <a:ext cx="1283040" cy="14646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720" y="2003251"/>
            <a:ext cx="1296000" cy="30588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7600" y="4337736"/>
            <a:ext cx="1710720" cy="21947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9" name="AutoShape 5"/>
          <p:cNvSpPr>
            <a:spLocks noChangeArrowheads="1"/>
          </p:cNvSpPr>
          <p:nvPr/>
        </p:nvSpPr>
        <p:spPr bwMode="auto">
          <a:xfrm>
            <a:off x="2122560" y="3266263"/>
            <a:ext cx="653760" cy="489651"/>
          </a:xfrm>
          <a:prstGeom prst="leftArrow">
            <a:avLst>
              <a:gd name="adj1" fmla="val 50000"/>
              <a:gd name="adj2" fmla="val 33382"/>
            </a:avLst>
          </a:prstGeom>
          <a:solidFill>
            <a:srgbClr val="FFFF6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pl-PL" dirty="0"/>
          </a:p>
        </p:txBody>
      </p:sp>
      <p:sp>
        <p:nvSpPr>
          <p:cNvPr id="13320" name="Freeform 6"/>
          <p:cNvSpPr>
            <a:spLocks noChangeArrowheads="1"/>
          </p:cNvSpPr>
          <p:nvPr/>
        </p:nvSpPr>
        <p:spPr bwMode="auto">
          <a:xfrm>
            <a:off x="6228184" y="2420888"/>
            <a:ext cx="979200" cy="653829"/>
          </a:xfrm>
          <a:custGeom>
            <a:avLst/>
            <a:gdLst>
              <a:gd name="T0" fmla="*/ 517 w 841"/>
              <a:gd name="T1" fmla="*/ 247 h 854"/>
              <a:gd name="T2" fmla="*/ 517 w 841"/>
              <a:gd name="T3" fmla="*/ 415 h 854"/>
              <a:gd name="T4" fmla="*/ 264 w 841"/>
              <a:gd name="T5" fmla="*/ 415 h 854"/>
              <a:gd name="T6" fmla="*/ 264 w 841"/>
              <a:gd name="T7" fmla="*/ 0 h 854"/>
              <a:gd name="T8" fmla="*/ 0 w 841"/>
              <a:gd name="T9" fmla="*/ 0 h 854"/>
              <a:gd name="T10" fmla="*/ 0 w 841"/>
              <a:gd name="T11" fmla="*/ 680 h 854"/>
              <a:gd name="T12" fmla="*/ 517 w 841"/>
              <a:gd name="T13" fmla="*/ 680 h 854"/>
              <a:gd name="T14" fmla="*/ 517 w 841"/>
              <a:gd name="T15" fmla="*/ 854 h 854"/>
              <a:gd name="T16" fmla="*/ 841 w 841"/>
              <a:gd name="T17" fmla="*/ 547 h 854"/>
              <a:gd name="T18" fmla="*/ 517 w 841"/>
              <a:gd name="T19" fmla="*/ 247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41"/>
              <a:gd name="T31" fmla="*/ 0 h 854"/>
              <a:gd name="T32" fmla="*/ 841 w 841"/>
              <a:gd name="T33" fmla="*/ 854 h 8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41" h="854">
                <a:moveTo>
                  <a:pt x="517" y="247"/>
                </a:moveTo>
                <a:lnTo>
                  <a:pt x="517" y="415"/>
                </a:lnTo>
                <a:lnTo>
                  <a:pt x="264" y="415"/>
                </a:lnTo>
                <a:lnTo>
                  <a:pt x="264" y="0"/>
                </a:lnTo>
                <a:lnTo>
                  <a:pt x="0" y="0"/>
                </a:lnTo>
                <a:lnTo>
                  <a:pt x="0" y="680"/>
                </a:lnTo>
                <a:lnTo>
                  <a:pt x="517" y="680"/>
                </a:lnTo>
                <a:lnTo>
                  <a:pt x="517" y="854"/>
                </a:lnTo>
                <a:lnTo>
                  <a:pt x="841" y="547"/>
                </a:lnTo>
                <a:lnTo>
                  <a:pt x="517" y="247"/>
                </a:lnTo>
                <a:close/>
              </a:path>
            </a:pathLst>
          </a:custGeom>
          <a:solidFill>
            <a:srgbClr val="FFFF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pl-PL" dirty="0"/>
          </a:p>
        </p:txBody>
      </p:sp>
      <p:sp>
        <p:nvSpPr>
          <p:cNvPr id="13321" name="AutoShape 7"/>
          <p:cNvSpPr>
            <a:spLocks noChangeArrowheads="1"/>
          </p:cNvSpPr>
          <p:nvPr/>
        </p:nvSpPr>
        <p:spPr bwMode="auto">
          <a:xfrm>
            <a:off x="5061600" y="4572481"/>
            <a:ext cx="816480" cy="489651"/>
          </a:xfrm>
          <a:prstGeom prst="rightArrow">
            <a:avLst>
              <a:gd name="adj1" fmla="val 50000"/>
              <a:gd name="adj2" fmla="val 41691"/>
            </a:avLst>
          </a:prstGeom>
          <a:solidFill>
            <a:srgbClr val="FFFF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pl-PL" dirty="0"/>
          </a:p>
        </p:txBody>
      </p:sp>
    </p:spTree>
  </p:cSld>
  <p:clrMapOvr>
    <a:masterClrMapping/>
  </p:clrMapOvr>
  <p:transition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9" grpId="0" animBg="1"/>
      <p:bldP spid="13320" grpId="0" animBg="1"/>
      <p:bldP spid="13320" grpId="1" animBg="1"/>
      <p:bldP spid="133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daty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 lIns="82945" tIns="41473" rIns="82945"/>
          <a:lstStyle/>
          <a:p>
            <a:r>
              <a:rPr lang="pl-PL" dirty="0"/>
              <a:t>13-3-11</a:t>
            </a:r>
          </a:p>
        </p:txBody>
      </p:sp>
      <p:sp>
        <p:nvSpPr>
          <p:cNvPr id="1433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1" y="315394"/>
            <a:ext cx="7466400" cy="1061391"/>
          </a:xfrm>
        </p:spPr>
        <p:txBody>
          <a:bodyPr lIns="0" tIns="32002" rIns="0" bIns="0">
            <a:normAutofit fontScale="90000"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sz="3600" b="1" dirty="0" smtClean="0"/>
              <a:t>  Porozumienia podjęte na   Zjeździe w Wyszehradzie</a:t>
            </a:r>
          </a:p>
        </p:txBody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785786" y="1285860"/>
            <a:ext cx="7346880" cy="50128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4985" rIns="81639" bIns="40820"/>
          <a:lstStyle/>
          <a:p>
            <a:pPr>
              <a:spcBef>
                <a:spcPts val="544"/>
              </a:spcBef>
              <a:spcAft>
                <a:spcPts val="1293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sz="2700" dirty="0">
                <a:solidFill>
                  <a:srgbClr val="FFFFFF"/>
                </a:solidFill>
              </a:rPr>
              <a:t>1335 rok- Kazimierz Wielki wykupuje od Jana Luksemburczyka jego uzurpowane prawa do korony polskiej.</a:t>
            </a:r>
          </a:p>
          <a:p>
            <a:pPr>
              <a:spcBef>
                <a:spcPts val="544"/>
              </a:spcBef>
              <a:spcAft>
                <a:spcPts val="1293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sz="2700" dirty="0">
                <a:solidFill>
                  <a:srgbClr val="FFFFFF"/>
                </a:solidFill>
              </a:rPr>
              <a:t>1338 rok Kazimierz Wielki potwierdza prawa Andegawenów do tronu polskiego, w zamian za uznanie przez Węgry praw polskich do Rusi halicko-włodzimierskiej.</a:t>
            </a:r>
          </a:p>
          <a:p>
            <a:pPr algn="ctr">
              <a:spcBef>
                <a:spcPts val="544"/>
              </a:spcBef>
              <a:spcAft>
                <a:spcPts val="1293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sz="2900" b="1" i="1" dirty="0" smtClean="0">
              <a:solidFill>
                <a:srgbClr val="FFFFFF"/>
              </a:solidFill>
            </a:endParaRPr>
          </a:p>
          <a:p>
            <a:pPr algn="ctr">
              <a:spcBef>
                <a:spcPts val="544"/>
              </a:spcBef>
              <a:spcAft>
                <a:spcPts val="1293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sz="2900" b="1" i="1" dirty="0" smtClean="0">
                <a:solidFill>
                  <a:srgbClr val="FFFFFF"/>
                </a:solidFill>
              </a:rPr>
              <a:t>Tu ma swoje korzenie nazwa Grupy </a:t>
            </a:r>
            <a:r>
              <a:rPr lang="pl-PL" sz="2900" b="1" i="1" dirty="0" err="1" smtClean="0">
                <a:solidFill>
                  <a:srgbClr val="FFFFFF"/>
                </a:solidFill>
              </a:rPr>
              <a:t>Wyszehradzkiej</a:t>
            </a:r>
            <a:r>
              <a:rPr lang="pl-PL" sz="2900" b="1" i="1" dirty="0" smtClean="0">
                <a:solidFill>
                  <a:srgbClr val="FFFFFF"/>
                </a:solidFill>
              </a:rPr>
              <a:t>  oraz  </a:t>
            </a:r>
            <a:r>
              <a:rPr lang="pl-PL" sz="2900" b="1" i="1" dirty="0">
                <a:solidFill>
                  <a:srgbClr val="FFFFFF"/>
                </a:solidFill>
              </a:rPr>
              <a:t>początek </a:t>
            </a:r>
            <a:r>
              <a:rPr lang="pl-PL" sz="2900" b="1" i="1" dirty="0" smtClean="0">
                <a:solidFill>
                  <a:srgbClr val="FFFFFF"/>
                </a:solidFill>
              </a:rPr>
              <a:t>współpracy…</a:t>
            </a:r>
            <a:endParaRPr lang="pl-PL" sz="2900" b="1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Tm="1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1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</p:bldLst>
  </p:timing>
</p:sld>
</file>

<file path=ppt/theme/theme1.xml><?xml version="1.0" encoding="utf-8"?>
<a:theme xmlns:a="http://schemas.openxmlformats.org/drawingml/2006/main" name="Techniczny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1486</TotalTime>
  <Words>1699</Words>
  <Application>Microsoft Office PowerPoint</Application>
  <PresentationFormat>Pokaz na ekranie (4:3)</PresentationFormat>
  <Paragraphs>199</Paragraphs>
  <Slides>53</Slides>
  <Notes>14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53</vt:i4>
      </vt:variant>
    </vt:vector>
  </HeadingPairs>
  <TitlesOfParts>
    <vt:vector size="54" baseType="lpstr">
      <vt:lpstr>Techniczny</vt:lpstr>
      <vt:lpstr>Grupa Wyszehradzka jako przykład dobrosąsiedzkiej współpracy Europejczyków.</vt:lpstr>
      <vt:lpstr>Slajd 2</vt:lpstr>
      <vt:lpstr>Grupa Wyszehradzka</vt:lpstr>
      <vt:lpstr>Slajd 4</vt:lpstr>
      <vt:lpstr>Slajd 5</vt:lpstr>
      <vt:lpstr>Slajd 6</vt:lpstr>
      <vt:lpstr>Wyszehrad (węg. Visegrád) jest malowniczym miasteczkiem położonym w największym zakolu Dunaju. Jak wynika z wiarygodnych przekazów źródłowych, jesienią 1335 roku właśnie tu odbył się międzynarodowy kongres , w trakcie którego władcy ówczesnych królestw środkowoeuropejskich porozumieli się w różnorakich kwestiach dotyczących ich państw.</vt:lpstr>
      <vt:lpstr>Slajd 8</vt:lpstr>
      <vt:lpstr>  Porozumienia podjęte na   Zjeździe w Wyszehradzie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   Spotkanie przedstawicieli          Banków Narodowych.    </vt:lpstr>
      <vt:lpstr>      Spotkanie w Pradze.</vt:lpstr>
      <vt:lpstr>   Spotkanie prezydentów V4.</vt:lpstr>
      <vt:lpstr>  20-lecie Grupy Wyszehradzkiej.</vt:lpstr>
      <vt:lpstr>Slajd 21</vt:lpstr>
      <vt:lpstr>  Spotkanie ministrów edukacji.</vt:lpstr>
      <vt:lpstr>Slajd 23</vt:lpstr>
      <vt:lpstr>     Spotkanie w Czechach  tzw. bez krawatów.</vt:lpstr>
      <vt:lpstr>   Spotkanie ministrów obrony.</vt:lpstr>
      <vt:lpstr>  Spotkanie ministrów obrony.</vt:lpstr>
      <vt:lpstr>    Spotkanie premierów V4.</vt:lpstr>
      <vt:lpstr>    Spotkanie przedstawicieli        Czerwonego Krzyża.         </vt:lpstr>
      <vt:lpstr>  Spotkanie Grupy Wyszehradzkiej             w Wiśle.</vt:lpstr>
      <vt:lpstr>Slajd 30</vt:lpstr>
      <vt:lpstr>      Spotkanie premierów                        w Bratysławie.  </vt:lpstr>
      <vt:lpstr>Slajd 32</vt:lpstr>
      <vt:lpstr>     Osłabienie współpracy V4.</vt:lpstr>
      <vt:lpstr>Slajd 34</vt:lpstr>
      <vt:lpstr>Slajd 35</vt:lpstr>
      <vt:lpstr>Spotkanie w  Bratysławie.</vt:lpstr>
      <vt:lpstr>Slajd 37</vt:lpstr>
      <vt:lpstr>Slajd 38</vt:lpstr>
      <vt:lpstr>Slajd 39</vt:lpstr>
      <vt:lpstr>Slajd 40</vt:lpstr>
      <vt:lpstr>      Międzynarodowy Fundusz                     Wyszehradzki.</vt:lpstr>
      <vt:lpstr>Slajd 42</vt:lpstr>
      <vt:lpstr>Wyszehradzki festiwal akademii muzycznych.</vt:lpstr>
      <vt:lpstr>VI Jarmark Świąteczny na św. Jakuba.</vt:lpstr>
      <vt:lpstr>Animacja krajów V4.</vt:lpstr>
      <vt:lpstr>Slajd 46</vt:lpstr>
      <vt:lpstr>Z ostatniej chwili !</vt:lpstr>
      <vt:lpstr>Slajd 48</vt:lpstr>
      <vt:lpstr>Prezydencja Polski w V4.</vt:lpstr>
      <vt:lpstr>Slajd 50</vt:lpstr>
      <vt:lpstr>Grupa Wyszehradzka jest potrzebna!</vt:lpstr>
      <vt:lpstr>Źródła: </vt:lpstr>
      <vt:lpstr>Slajd 53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Grupa Wyszehradzka jako przykład dobrosąsiedzkiej współpracy Europejczyków.</dc:title>
  <dc:creator>Piotrek</dc:creator>
  <cp:lastModifiedBy>user</cp:lastModifiedBy>
  <cp:revision>154</cp:revision>
  <dcterms:created xsi:type="dcterms:W3CDTF">2013-01-22T09:06:31Z</dcterms:created>
  <dcterms:modified xsi:type="dcterms:W3CDTF">2013-03-19T10:18:27Z</dcterms:modified>
</cp:coreProperties>
</file>