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73" r:id="rId3"/>
    <p:sldId id="260" r:id="rId4"/>
    <p:sldId id="264" r:id="rId5"/>
    <p:sldId id="265" r:id="rId6"/>
    <p:sldId id="268" r:id="rId7"/>
    <p:sldId id="274" r:id="rId8"/>
    <p:sldId id="275" r:id="rId9"/>
    <p:sldId id="276" r:id="rId10"/>
    <p:sldId id="270" r:id="rId11"/>
    <p:sldId id="277" r:id="rId12"/>
    <p:sldId id="27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29A3FF"/>
    <a:srgbClr val="FF6600"/>
    <a:srgbClr val="FA5D0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54" autoAdjust="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5F7C3F4-9B22-4744-9C19-7A015559BB80}" type="datetimeFigureOut">
              <a:rPr lang="pl-PL" smtClean="0"/>
              <a:pPr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38073B5-32FF-49F3-858F-C1269C8721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ransition spd="med">
    <p:split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gic\Desktop\received_400226583499896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gic\Desktop\received_400225326833355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gic\Desktop\received_400225640166657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gic\Desktop\received_400225153500039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rop_fotolia_31677762_subscription_xxl_polska-niemcy_-_plany_nowych_inwestycji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86908" cy="792952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7141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iner Hand ITC" pitchFamily="66" charset="0"/>
              </a:rPr>
              <a:t>„Dlaczego warto uczyć się  języka niemieckiego?”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1680" y="3212976"/>
            <a:ext cx="6400800" cy="1752600"/>
          </a:xfrm>
        </p:spPr>
        <p:txBody>
          <a:bodyPr/>
          <a:lstStyle/>
          <a:p>
            <a:endParaRPr lang="pl-PL" dirty="0"/>
          </a:p>
        </p:txBody>
      </p:sp>
    </p:spTree>
    <p:custDataLst>
      <p:tags r:id="rId1"/>
    </p:custDataLst>
  </p:cSld>
  <p:clrMapOvr>
    <a:masterClrMapping/>
  </p:clrMapOvr>
  <p:transition spd="med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33000" t="1000" r="-24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26064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</a:rPr>
              <a:t>Lista zawodów , których wykonywanie łączy się ze znajomością języka niemieckiego:</a:t>
            </a:r>
            <a:endParaRPr lang="pl-PL" sz="3200" dirty="0">
              <a:solidFill>
                <a:srgbClr val="000000"/>
              </a:solidFill>
              <a:latin typeface="Viner Hand ITC" pitchFamily="66" charset="0"/>
              <a:ea typeface="Cambria Math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57224" y="1785926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np.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-informatyk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-tłumacz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-sekretarka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-urzędnik państwowy wyższego szczebla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-lekarz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-prawnik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-specjalista do spraw sprzedaży zagranicznej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-przewodnik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-rezydent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-stewardessa..</a:t>
            </a:r>
            <a:endParaRPr lang="pl-PL" sz="2800" dirty="0">
              <a:solidFill>
                <a:srgbClr val="000000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</p:spTree>
  </p:cSld>
  <p:clrMapOvr>
    <a:masterClrMapping/>
  </p:clrMapOvr>
  <p:transition spd="med" advClick="0" advTm="16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eived_40022658349989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073763">
            <a:off x="586904" y="1201411"/>
            <a:ext cx="8184505" cy="231903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Viner Hand ITC" pitchFamily="66" charset="0"/>
              </a:rPr>
              <a:t>I właśnie dla tego warto znać język niemiecki ! :D</a:t>
            </a:r>
            <a:endParaRPr lang="pl-PL" dirty="0">
              <a:solidFill>
                <a:schemeClr val="tx1"/>
              </a:solidFill>
              <a:latin typeface="Viner Hand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l-PL" dirty="0" smtClean="0"/>
              <a:t>Wykonały: </a:t>
            </a:r>
          </a:p>
          <a:p>
            <a:pPr algn="l"/>
            <a:r>
              <a:rPr lang="pl-PL" dirty="0" smtClean="0"/>
              <a:t>Natalia Nowak</a:t>
            </a:r>
          </a:p>
          <a:p>
            <a:pPr algn="l"/>
            <a:r>
              <a:rPr lang="pl-PL" dirty="0" smtClean="0"/>
              <a:t>Klaudia Jerzyk</a:t>
            </a:r>
          </a:p>
          <a:p>
            <a:pPr algn="l"/>
            <a:r>
              <a:rPr lang="pl-PL" dirty="0" smtClean="0"/>
              <a:t> </a:t>
            </a:r>
            <a:r>
              <a:rPr lang="pl-PL" dirty="0" smtClean="0"/>
              <a:t>                Kl. II „c”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niemc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5860"/>
            <a:ext cx="9144000" cy="58183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4929198"/>
            <a:ext cx="4572032" cy="1000124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686320"/>
          </a:xfrm>
        </p:spPr>
        <p:txBody>
          <a:bodyPr>
            <a:normAutofit/>
          </a:bodyPr>
          <a:lstStyle/>
          <a:p>
            <a: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l-P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  <a:ea typeface="Cambria Math" pitchFamily="18" charset="0"/>
              </a:rPr>
              <a:t>Niemcy są dla Polaków najpopularniejszym celem zagranicznych podróży.  Polacy odwiedzają ten kraj głównie w celach turystycznych.</a:t>
            </a:r>
          </a:p>
          <a:p>
            <a: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l-PL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  <a:ea typeface="Cambria Math" pitchFamily="18" charset="0"/>
              </a:rPr>
              <a:t>W latach 90 doszło do znacznej poprawy stosunków między  Polską, a Niemcami</a:t>
            </a:r>
          </a:p>
          <a:p>
            <a:endParaRPr lang="pl-PL" sz="1600" dirty="0"/>
          </a:p>
        </p:txBody>
      </p:sp>
    </p:spTree>
    <p:custDataLst>
      <p:tags r:id="rId1"/>
    </p:custDataLst>
  </p:cSld>
  <p:clrMapOvr>
    <a:masterClrMapping/>
  </p:clrMapOvr>
  <p:transition spd="med" advClick="0" advTm="34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" presetClass="exit" presetSubtype="4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404664"/>
            <a:ext cx="71287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3200" dirty="0" smtClean="0">
              <a:solidFill>
                <a:srgbClr val="000000"/>
              </a:solidFill>
              <a:latin typeface="Book Antiqua" charset="0"/>
            </a:endParaRPr>
          </a:p>
          <a:p>
            <a: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dirty="0">
              <a:solidFill>
                <a:srgbClr val="000000"/>
              </a:solidFill>
              <a:latin typeface="Book Antiqua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39552" y="188640"/>
            <a:ext cx="8316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EFN Zefir" pitchFamily="2" charset="0"/>
              </a:rPr>
              <a:t>Znajomość języka niemieckiego wśród obywateli Unii Europejskiej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EFN Zefir" pitchFamily="2" charset="0"/>
              </a:rPr>
              <a:t> (plus Szwajcaria i Liechtenstein).</a:t>
            </a:r>
            <a:endParaRPr lang="pl-PL" sz="2400" b="1" dirty="0">
              <a:solidFill>
                <a:schemeClr val="tx2"/>
              </a:solidFill>
              <a:latin typeface="Viner Hand ITC" pitchFamily="66" charset="0"/>
              <a:ea typeface="Cambria Math" pitchFamily="18" charset="0"/>
              <a:cs typeface="EFN Zefir" pitchFamily="2" charset="0"/>
            </a:endParaRP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85918" y="1357298"/>
            <a:ext cx="6000343" cy="5345200"/>
            <a:chOff x="1176" y="1003"/>
            <a:chExt cx="3171" cy="3053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6" y="1176"/>
              <a:ext cx="3171" cy="288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429" y="1003"/>
              <a:ext cx="2817" cy="28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/>
            </a:p>
          </p:txBody>
        </p:sp>
      </p:grpSp>
    </p:spTree>
    <p:custDataLst>
      <p:tags r:id="rId1"/>
    </p:custDataLst>
  </p:cSld>
  <p:clrMapOvr>
    <a:masterClrMapping/>
  </p:clrMapOvr>
  <p:transition spd="med" advClick="0" advTm="1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42910" y="857232"/>
            <a:ext cx="8064896" cy="52296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rgbClr val="000000"/>
              </a:solidFill>
              <a:latin typeface="Georgia" pitchFamily="16" charset="0"/>
              <a:cs typeface="Lucida Sans Unicode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Lucida Sans Unicode" charset="0"/>
            </a:endParaRPr>
          </a:p>
          <a:p>
            <a:pPr marL="342900" indent="-342900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   1.Niemcy są największym światowym eksporterem.</a:t>
            </a:r>
          </a:p>
          <a:p>
            <a:pPr marL="342900" indent="-342900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  2.Niemiecki jest najczęściej używanym językiem w Unii Europejskiej.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 3.Na całym świecie Niemcy uplasowały się na 5. miejscu pod względem liczby corocznych publikacji nowych książek.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4. Niemcy są siedzibą dla wielu międzynarodowych korporacji.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5.Niemiecki nie jest trudniejszy niż inne języki.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6.Niemiecki jest drugim najczęściej używanym językiem naukowym.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7.Niemiecki jest językiem Goethego, Nietzschego i Kafki. Mozart, Bach,   Beethoven, Einstein i Freud również mówili po niemiecku.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8. Zrozumienie niemieckiego  pogłębi naszą wiedzę na temat kultury i zwiększy  możliwości zatrudnienia.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 9. Nauka niemieckiego odgrywa istotną rolę w życiu gospodarczym i intelektualnym w Europie Środkowej i jej historii kultury. </a:t>
            </a:r>
          </a:p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10. W wielu regionach, Niemcy stanowią największy odsetek turystów</a:t>
            </a:r>
            <a:r>
              <a:rPr lang="pl-PL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Lucida Sans Unicode" charset="0"/>
              </a:rPr>
              <a:t>.</a:t>
            </a:r>
            <a:endParaRPr lang="pl-PL" dirty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Lucida Sans Unicode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5576" y="18864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10 powodów dlaczego warto uczyć się języka niemieckiego</a:t>
            </a:r>
            <a:endParaRPr lang="pl-PL" sz="2800" dirty="0">
              <a:solidFill>
                <a:schemeClr val="bg1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3326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Niemiecki jako język obcy</a:t>
            </a:r>
            <a:r>
              <a:rPr lang="pl-PL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Lucida Sans Unicode" charset="0"/>
              </a:rPr>
              <a:t>.</a:t>
            </a:r>
            <a:r>
              <a:rPr lang="pl-PL" sz="2800" dirty="0" smtClean="0">
                <a:latin typeface="Viner Hand ITC" pitchFamily="66" charset="0"/>
                <a:ea typeface="Cambria Math" pitchFamily="18" charset="0"/>
                <a:cs typeface="Lucida Sans Unicode" charset="0"/>
              </a:rPr>
              <a:t>...</a:t>
            </a:r>
            <a:endParaRPr lang="pl-PL" sz="2800" dirty="0">
              <a:solidFill>
                <a:schemeClr val="bg1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71472" y="1571612"/>
            <a:ext cx="8215370" cy="290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spcBef>
                <a:spcPts val="575"/>
              </a:spcBef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Niemiecki był niegdyś lingua franca Europy Środkowej, Wschodniej i Północnej, a pozostałością tego jest obecnie to, że jest jednym z najpopularniejszych języków obcych w Europie. 32% obywateli krajów starej Unii twierdzi, że potrafi porozumiewać się w języku niemieckim (zarówno jako ojczystym, jak i drugim obcym językiem). Pomaga temu powszechny dostęp do niemieckiej telewizji.</a:t>
            </a:r>
          </a:p>
          <a:p>
            <a:pPr algn="just">
              <a:lnSpc>
                <a:spcPct val="80000"/>
              </a:lnSpc>
              <a:spcBef>
                <a:spcPts val="575"/>
              </a:spcBef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endParaRPr lang="pl-PL" dirty="0" smtClean="0">
              <a:solidFill>
                <a:srgbClr val="000000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575"/>
              </a:spcBef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pl-PL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Niemiecki jest trzecim najbardziej nauczanym językiem obcym na całym świecie, łącznie ze Stanami Zjednoczonymi, jest też drugim najbardziej znanym językiem obcym w UE. Jest jednym z języków urzędowych Unii Europejskiej i jednym z trzech języków roboczych Komisji Europejskiej (obok francuskiego i angielskiego).</a:t>
            </a:r>
            <a:endParaRPr lang="pl-PL" dirty="0">
              <a:solidFill>
                <a:srgbClr val="000000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60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nodeType="clickEffect">
                                  <p:stCondLst>
                                    <p:cond delay="20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2000"/>
            <a:lum/>
          </a:blip>
          <a:srcRect/>
          <a:stretch>
            <a:fillRect l="17000" t="-2000" r="25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26064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10 powodów, dla których </a:t>
            </a:r>
            <a:r>
              <a:rPr lang="pl-PL" sz="2800" u="sng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MY</a:t>
            </a:r>
            <a:r>
              <a:rPr lang="pl-PL" sz="28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 uczymy </a:t>
            </a:r>
            <a:br>
              <a:rPr lang="pl-PL" sz="28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</a:br>
            <a:r>
              <a:rPr lang="pl-PL" sz="2800" dirty="0" smtClean="0">
                <a:solidFill>
                  <a:schemeClr val="tx2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się języka niemieckiego:</a:t>
            </a:r>
            <a:endParaRPr lang="pl-PL" sz="2800" dirty="0">
              <a:solidFill>
                <a:schemeClr val="tx2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844824"/>
            <a:ext cx="8352928" cy="363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1. Można znaleźć lepszą pracę.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2. Można więcej zarabiać.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3. Można zaimponować innym.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4. Można wyjechać do pracy do Niemiec.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5. Można wyjechać na studia do Niemiec.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6. Można rozszerzyć grono znajomych też o Niemców.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7. Można czytać pisma i książki w oryginale. Na polski jest tłumaczony tylko ich mały procent.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8. Można zarabiać udzielając korepetycji.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9. Można korzystać z Internetu także po niemiecku (jest wprawdzie nie tak bogaty jak po angielsku, ale o wiele bogatszy niż po polsku).</a:t>
            </a:r>
          </a:p>
          <a:p>
            <a:pPr>
              <a:lnSpc>
                <a:spcPct val="80000"/>
              </a:lnSpc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iner Hand ITC" pitchFamily="66" charset="0"/>
                <a:ea typeface="Cambria Math" pitchFamily="18" charset="0"/>
                <a:cs typeface="Lucida Sans Unicode" charset="0"/>
              </a:rPr>
              <a:t>10. Lubimy język niemiecki!</a:t>
            </a:r>
            <a:endParaRPr lang="pl-PL" sz="2000" dirty="0">
              <a:solidFill>
                <a:srgbClr val="000000"/>
              </a:solidFill>
              <a:latin typeface="Viner Hand ITC" pitchFamily="66" charset="0"/>
              <a:ea typeface="Cambria Math" pitchFamily="18" charset="0"/>
              <a:cs typeface="Lucida Sans Unicode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38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eived_40022532683335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00364" y="2143116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med" advClick="0" advTm="3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eived_40022564016665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eived_40022515350003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72000" cy="2304000"/>
          </a:xfrm>
          <a:prstGeom prst="rect">
            <a:avLst/>
          </a:prstGeom>
        </p:spPr>
      </p:pic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|0.1|0.1|0.1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|0.3|0.2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2|0.1|0.1|0.1|0.1|0.2|0.1|0.1|0.2|0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chlarz">
  <a:themeElements>
    <a:clrScheme name="Wachlarz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Wachlarz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achlarz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390</TotalTime>
  <Words>488</Words>
  <Application>Microsoft Office PowerPoint</Application>
  <PresentationFormat>Pokaz na ekranie (4:3)</PresentationFormat>
  <Paragraphs>50</Paragraphs>
  <Slides>12</Slides>
  <Notes>0</Notes>
  <HiddenSlides>0</HiddenSlides>
  <MMClips>4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Wachlarz</vt:lpstr>
      <vt:lpstr>„Dlaczego warto uczyć się  języka niemieckiego?”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I właśnie dla tego warto znać język niemiecki ! :D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mikolaj</dc:creator>
  <cp:lastModifiedBy>Logic</cp:lastModifiedBy>
  <cp:revision>180</cp:revision>
  <dcterms:created xsi:type="dcterms:W3CDTF">2012-02-05T11:47:43Z</dcterms:created>
  <dcterms:modified xsi:type="dcterms:W3CDTF">2015-09-27T22:54:58Z</dcterms:modified>
</cp:coreProperties>
</file>