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DB70-3038-4A7B-85EE-EE944D72C8CD}" type="datetimeFigureOut">
              <a:rPr lang="pl-PL" smtClean="0"/>
              <a:pPr/>
              <a:t>2011-04-03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AD7F-48C3-4177-8D06-D3E69ECA16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3568" y="1988840"/>
            <a:ext cx="81887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Matematyka wokół nas </a:t>
            </a:r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56992"/>
            <a:ext cx="26193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600000" lon="0" rev="120000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chemeClr val="bg1"/>
                </a:solidFill>
              </a:rPr>
              <a:t>Odgadywanie daty urodzin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9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sz="9600" dirty="0" smtClean="0">
                <a:solidFill>
                  <a:schemeClr val="bg1"/>
                </a:solidFill>
              </a:rPr>
              <a:t>Nie </a:t>
            </a:r>
            <a:r>
              <a:rPr lang="pl-PL" sz="9600" dirty="0">
                <a:solidFill>
                  <a:schemeClr val="bg1"/>
                </a:solidFill>
              </a:rPr>
              <a:t>chce mi pani podać daty swoich urodzin? </a:t>
            </a:r>
            <a:endParaRPr lang="pl-PL" sz="9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9600" dirty="0" smtClean="0">
                <a:solidFill>
                  <a:schemeClr val="bg1"/>
                </a:solidFill>
              </a:rPr>
              <a:t>Ja </a:t>
            </a:r>
            <a:r>
              <a:rPr lang="pl-PL" sz="9600" dirty="0">
                <a:solidFill>
                  <a:schemeClr val="bg1"/>
                </a:solidFill>
              </a:rPr>
              <a:t>tę datę odgadnę, proszę tylko pomnożyć liczbę dnia urodzin przez 20, dodać do tego 3 i wynik pomnożyć przez 5. W dalszym ciągu dodać liczbę miesiąca, pomnożyć otrzymany wynik przez 20, następnie dodać 3, wynik  pomnożyć przez 5 i dodać liczbę utworzoną z ostatnich dwóch cyfr nazwy roku, w którym  się pani urodziła</a:t>
            </a:r>
            <a:r>
              <a:rPr lang="pl-PL" sz="9600" dirty="0" smtClean="0">
                <a:solidFill>
                  <a:schemeClr val="bg1"/>
                </a:solidFill>
              </a:rPr>
              <a:t>.</a:t>
            </a:r>
          </a:p>
          <a:p>
            <a:endParaRPr lang="pl-PL" sz="9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9600" dirty="0">
                <a:solidFill>
                  <a:schemeClr val="bg1"/>
                </a:solidFill>
              </a:rPr>
              <a:t>	</a:t>
            </a:r>
            <a:r>
              <a:rPr lang="pl-PL" sz="9600" dirty="0" smtClean="0">
                <a:solidFill>
                  <a:schemeClr val="bg1"/>
                </a:solidFill>
              </a:rPr>
              <a:t>	</a:t>
            </a:r>
            <a:r>
              <a:rPr lang="pl-PL" sz="9600" dirty="0" smtClean="0">
                <a:solidFill>
                  <a:schemeClr val="bg1"/>
                </a:solidFill>
              </a:rPr>
              <a:t>Ile </a:t>
            </a:r>
            <a:r>
              <a:rPr lang="pl-PL" sz="9600" dirty="0">
                <a:solidFill>
                  <a:schemeClr val="bg1"/>
                </a:solidFill>
              </a:rPr>
              <a:t>pani otrzymała? 122038?  Dziękuję, to mi wystarczy. Sposób odgadywania. Od otrzymanej liczby odejmujemy 1515(122038-1515=120523); końcowe 2 cyfry dają nam numer roku ( stulecie odgadujemy „na oko”), następne 2 cyfry licząc od prawej strony do lewej zawierają numer miesiąca( tu 05,czyli numer maja i wreszcie pozostałe cyfry dają nam numer dnia. Pani urodziła się więc 12 maja 1923 roku.</a:t>
            </a:r>
          </a:p>
          <a:p>
            <a:endParaRPr lang="pl-PL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bg1">
                    <a:lumMod val="95000"/>
                  </a:schemeClr>
                </a:solidFill>
              </a:rPr>
              <a:t>ZADANIA</a:t>
            </a:r>
            <a:endParaRPr lang="pl-PL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 descr="C:\Documents and Settings\SysOp\Pulpit\wod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072" y="2204864"/>
            <a:ext cx="3642058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rostokąt 7"/>
          <p:cNvSpPr/>
          <p:nvPr/>
        </p:nvSpPr>
        <p:spPr>
          <a:xfrm>
            <a:off x="4572000" y="1556792"/>
            <a:ext cx="40324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32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Przeciętny </a:t>
            </a:r>
            <a:r>
              <a:rPr lang="pl-PL" sz="3200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kwartalny rachunek  za wodę w 4 osobowej rodzinie państwa Nowaków wynosi 81 zł przy zużyciu </a:t>
            </a:r>
            <a:r>
              <a:rPr lang="pl-PL" sz="32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41m</a:t>
            </a:r>
            <a:r>
              <a:rPr lang="pl-PL" sz="3200" baseline="300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3</a:t>
            </a:r>
            <a:r>
              <a:rPr lang="pl-PL" sz="32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r>
              <a:rPr lang="pl-PL" sz="3200" dirty="0" smtClean="0">
                <a:solidFill>
                  <a:schemeClr val="bg1">
                    <a:lumMod val="95000"/>
                  </a:schemeClr>
                </a:solidFill>
              </a:rPr>
              <a:t>Ile </a:t>
            </a:r>
            <a:r>
              <a:rPr lang="pl-PL" sz="3200" dirty="0">
                <a:solidFill>
                  <a:schemeClr val="bg1">
                    <a:lumMod val="95000"/>
                  </a:schemeClr>
                </a:solidFill>
              </a:rPr>
              <a:t>zapłacą za 1 </a:t>
            </a:r>
            <a:r>
              <a:rPr lang="pl-PL" sz="3200" dirty="0" smtClean="0">
                <a:solidFill>
                  <a:schemeClr val="bg1">
                    <a:lumMod val="95000"/>
                  </a:schemeClr>
                </a:solidFill>
              </a:rPr>
              <a:t>dm</a:t>
            </a:r>
            <a:r>
              <a:rPr lang="pl-PL" sz="3200" baseline="300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pl-PL" sz="3200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4800" i="1" dirty="0" smtClean="0">
                <a:solidFill>
                  <a:schemeClr val="bg1">
                    <a:lumMod val="95000"/>
                  </a:schemeClr>
                </a:solidFill>
              </a:rPr>
              <a:t>ZADANIA</a:t>
            </a:r>
            <a:endParaRPr lang="pl-PL" sz="48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620069"/>
            <a:ext cx="8229600" cy="42379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Ile będzie kosztowała wyprawa 5000km P. Zawadzkiego. Wiedząc że jego samochód pali 8l na 100km i wiedząc ze jeden litr gazu kosztuje 2,50 zł ?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1.Obliczam ile 100 mieści się w 5000.(tak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</a:rPr>
              <a:t>łatwiej </a:t>
            </a: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będzie nam obliczyć dalszą część zadania)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                             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</a:rPr>
              <a:t>5000km:100km=50</a:t>
            </a:r>
            <a:endParaRPr lang="pl-PL" sz="29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2.Obliczam ile litrów paliwa potrzebne będzie na całą drogę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                                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</a:rPr>
              <a:t>50*8=400</a:t>
            </a:r>
            <a:endParaRPr lang="pl-PL" sz="29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3.Obliczam jaki będzie koszt tej wyprawy</a:t>
            </a:r>
          </a:p>
          <a:p>
            <a:pPr>
              <a:buNone/>
            </a:pP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                             400*2,50=1000</a:t>
            </a:r>
          </a:p>
          <a:p>
            <a:pPr>
              <a:buNone/>
            </a:pPr>
            <a:r>
              <a:rPr lang="pl-PL" sz="2900" dirty="0" err="1">
                <a:solidFill>
                  <a:schemeClr val="bg1">
                    <a:lumMod val="95000"/>
                  </a:schemeClr>
                </a:solidFill>
              </a:rPr>
              <a:t>Odp</a:t>
            </a:r>
            <a:r>
              <a:rPr lang="pl-PL" sz="2900" dirty="0">
                <a:solidFill>
                  <a:schemeClr val="bg1">
                    <a:lumMod val="95000"/>
                  </a:schemeClr>
                </a:solidFill>
              </a:rPr>
              <a:t>: Koszt wyprawy wyniesie 1000 zł.</a:t>
            </a:r>
          </a:p>
          <a:p>
            <a:endParaRPr lang="pl-PL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403648" y="836712"/>
            <a:ext cx="6552728" cy="156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i="1" dirty="0" smtClean="0">
                <a:solidFill>
                  <a:schemeClr val="bg1">
                    <a:lumMod val="95000"/>
                  </a:schemeClr>
                </a:solidFill>
              </a:rPr>
              <a:t>ZADANIA</a:t>
            </a:r>
            <a:endParaRPr lang="pl-PL" sz="5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Dziadek ma teraz dwa razy tyle lat ile babcia miała wtedy, gdy dziadek miał tyle lat ile babcia miała przed piętnastoma laty. Gdy babcia będzie w wieku dziadka, to razem będą mieć 150 lat. Ile lat mają obecnie?</a:t>
            </a:r>
            <a:endParaRPr lang="pl-PL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Obraz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573016"/>
            <a:ext cx="2160240" cy="3019281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-90488" y="257145"/>
            <a:ext cx="2407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>
                <a:solidFill>
                  <a:schemeClr val="bg1">
                    <a:lumMod val="95000"/>
                  </a:schemeClr>
                </a:solidFill>
              </a:rPr>
              <a:t>Matematyka bywa czasami ŚMIESZNA</a:t>
            </a:r>
            <a:endParaRPr lang="pl-PL" sz="4000" i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951" y="1988840"/>
            <a:ext cx="396908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C:\Documents and Settings\SysOp\Pulpit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352839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i="1" dirty="0" smtClean="0">
                <a:solidFill>
                  <a:schemeClr val="bg1">
                    <a:lumMod val="95000"/>
                  </a:schemeClr>
                </a:solidFill>
              </a:rPr>
              <a:t>KONIEC</a:t>
            </a:r>
            <a:endParaRPr lang="pl-PL" sz="60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mtClean="0">
                <a:solidFill>
                  <a:schemeClr val="bg1">
                    <a:lumMod val="95000"/>
                  </a:schemeClr>
                </a:solidFill>
              </a:rPr>
              <a:t>                              </a:t>
            </a:r>
            <a:r>
              <a:rPr lang="pl-PL" sz="4800" smtClean="0">
                <a:solidFill>
                  <a:schemeClr val="bg1">
                    <a:lumMod val="95000"/>
                  </a:schemeClr>
                </a:solidFill>
              </a:rPr>
              <a:t>Autorzy: </a:t>
            </a:r>
            <a:r>
              <a:rPr lang="pl-PL" sz="4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l-PL" sz="48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pl-PL" sz="4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4000" dirty="0" smtClean="0">
                <a:solidFill>
                  <a:schemeClr val="bg1">
                    <a:lumMod val="95000"/>
                  </a:schemeClr>
                </a:solidFill>
              </a:rPr>
              <a:t>Krystian </a:t>
            </a:r>
            <a:r>
              <a:rPr lang="pl-PL" sz="4000" dirty="0" err="1" smtClean="0">
                <a:solidFill>
                  <a:schemeClr val="bg1">
                    <a:lumMod val="95000"/>
                  </a:schemeClr>
                </a:solidFill>
              </a:rPr>
              <a:t>Dąbkiewicz</a:t>
            </a:r>
            <a:endParaRPr lang="pl-PL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4000" dirty="0" smtClean="0">
                <a:solidFill>
                  <a:schemeClr val="bg1">
                    <a:lumMod val="95000"/>
                  </a:schemeClr>
                </a:solidFill>
              </a:rPr>
              <a:t>Damian Bilski</a:t>
            </a:r>
          </a:p>
          <a:p>
            <a:r>
              <a:rPr lang="pl-PL" sz="4000" dirty="0" smtClean="0">
                <a:solidFill>
                  <a:schemeClr val="bg1">
                    <a:lumMod val="95000"/>
                  </a:schemeClr>
                </a:solidFill>
              </a:rPr>
              <a:t>Mateusz </a:t>
            </a:r>
            <a:r>
              <a:rPr lang="pl-PL" sz="4000" dirty="0" err="1" smtClean="0">
                <a:solidFill>
                  <a:schemeClr val="bg1">
                    <a:lumMod val="95000"/>
                  </a:schemeClr>
                </a:solidFill>
              </a:rPr>
              <a:t>Lorencki</a:t>
            </a:r>
            <a:endParaRPr lang="pl-PL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i="1" dirty="0" smtClean="0">
                <a:solidFill>
                  <a:schemeClr val="bg1">
                    <a:lumMod val="95000"/>
                  </a:schemeClr>
                </a:solidFill>
              </a:rPr>
              <a:t>Równania</a:t>
            </a:r>
            <a:endParaRPr lang="pl-PL" sz="5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pl-PL" sz="8000" dirty="0">
                <a:solidFill>
                  <a:schemeClr val="bg1"/>
                </a:solidFill>
              </a:rPr>
              <a:t>Pewnie pamiętasz, czym jest równanie. Równanie jest to większe wyrażenie składające się mniejszych wyrażeń połączonych znakiem równości. Najprostsze równanie wygląda mniej więcej tak: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                        wyrażenie po lewej = wyrażenie po prawej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 </a:t>
            </a:r>
          </a:p>
          <a:p>
            <a:r>
              <a:rPr lang="pl-PL" sz="8000" dirty="0">
                <a:solidFill>
                  <a:schemeClr val="bg1"/>
                </a:solidFill>
              </a:rPr>
              <a:t>Lewa strona równania często jest oznaczana przez L, a prawa przez P.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 </a:t>
            </a:r>
          </a:p>
          <a:p>
            <a:r>
              <a:rPr lang="pl-PL" sz="8000" dirty="0">
                <a:solidFill>
                  <a:schemeClr val="bg1"/>
                </a:solidFill>
              </a:rPr>
              <a:t>W równaniu z reguły występują jakieś niewiadome oznaczone najczęściej małymi literami</a:t>
            </a:r>
            <a:r>
              <a:rPr lang="pl-PL" sz="8000" dirty="0" smtClean="0">
                <a:solidFill>
                  <a:schemeClr val="bg1"/>
                </a:solidFill>
              </a:rPr>
              <a:t>. Równania służą do rozwiązywania  różnych zadań problemowych.</a:t>
            </a:r>
            <a:endParaRPr lang="pl-PL" sz="8000" dirty="0">
              <a:solidFill>
                <a:schemeClr val="bg1"/>
              </a:solidFill>
            </a:endParaRPr>
          </a:p>
          <a:p>
            <a:pPr>
              <a:buNone/>
            </a:pPr>
            <a:endParaRPr lang="pl-PL" sz="8000" dirty="0">
              <a:solidFill>
                <a:schemeClr val="bg1"/>
              </a:solidFill>
            </a:endParaRPr>
          </a:p>
          <a:p>
            <a:r>
              <a:rPr lang="pl-PL" sz="8000" dirty="0">
                <a:solidFill>
                  <a:schemeClr val="bg1"/>
                </a:solidFill>
              </a:rPr>
              <a:t>Przykładami równania mogą być:</a:t>
            </a:r>
          </a:p>
          <a:p>
            <a:pPr>
              <a:buNone/>
            </a:pPr>
            <a:endParaRPr lang="pl-PL" sz="8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    * x = 1,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    * t + 2 = 3,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    * x + 2y = 7,</a:t>
            </a:r>
          </a:p>
          <a:p>
            <a:pPr marL="0">
              <a:spcBef>
                <a:spcPts val="0"/>
              </a:spcBef>
              <a:buNone/>
            </a:pPr>
            <a:r>
              <a:rPr lang="pl-PL" sz="8000" dirty="0">
                <a:solidFill>
                  <a:schemeClr val="bg1"/>
                </a:solidFill>
              </a:rPr>
              <a:t>    </a:t>
            </a:r>
            <a:r>
              <a:rPr lang="pl-PL" sz="7200" dirty="0" smtClean="0">
                <a:solidFill>
                  <a:schemeClr val="bg1"/>
                </a:solidFill>
              </a:rPr>
              <a:t>* </a:t>
            </a:r>
            <a:r>
              <a:rPr lang="pl-PL" sz="7200" dirty="0" smtClean="0">
                <a:solidFill>
                  <a:schemeClr val="bg1"/>
                </a:solidFill>
              </a:rPr>
              <a:t>z</a:t>
            </a:r>
            <a:r>
              <a:rPr lang="pl-PL" sz="7200" baseline="30000" dirty="0" smtClean="0">
                <a:solidFill>
                  <a:schemeClr val="bg1"/>
                </a:solidFill>
              </a:rPr>
              <a:t>2</a:t>
            </a:r>
            <a:r>
              <a:rPr lang="pl-PL" sz="7200" dirty="0" smtClean="0">
                <a:solidFill>
                  <a:schemeClr val="bg1"/>
                </a:solidFill>
              </a:rPr>
              <a:t> </a:t>
            </a:r>
            <a:r>
              <a:rPr lang="pl-PL" sz="7200" dirty="0">
                <a:solidFill>
                  <a:schemeClr val="bg1"/>
                </a:solidFill>
              </a:rPr>
              <a:t>− 5 = − 1,</a:t>
            </a:r>
          </a:p>
          <a:p>
            <a:pPr>
              <a:buNone/>
            </a:pPr>
            <a:r>
              <a:rPr lang="pl-PL" sz="8000" dirty="0">
                <a:solidFill>
                  <a:schemeClr val="bg1"/>
                </a:solidFill>
              </a:rPr>
              <a:t>    * </a:t>
            </a:r>
            <a:r>
              <a:rPr lang="pl-PL" sz="8000" dirty="0" smtClean="0">
                <a:solidFill>
                  <a:schemeClr val="bg1"/>
                </a:solidFill>
              </a:rPr>
              <a:t>a</a:t>
            </a:r>
            <a:r>
              <a:rPr lang="pl-PL" sz="8000" baseline="30000" dirty="0" smtClean="0">
                <a:solidFill>
                  <a:schemeClr val="bg1"/>
                </a:solidFill>
              </a:rPr>
              <a:t>2 </a:t>
            </a:r>
            <a:r>
              <a:rPr lang="pl-PL" sz="8000" dirty="0" smtClean="0">
                <a:solidFill>
                  <a:schemeClr val="bg1"/>
                </a:solidFill>
              </a:rPr>
              <a:t> +  b</a:t>
            </a:r>
            <a:r>
              <a:rPr lang="pl-PL" sz="8000" baseline="30000" dirty="0" smtClean="0">
                <a:solidFill>
                  <a:schemeClr val="bg1"/>
                </a:solidFill>
              </a:rPr>
              <a:t>2</a:t>
            </a:r>
            <a:r>
              <a:rPr lang="pl-PL" sz="8000" dirty="0" smtClean="0">
                <a:solidFill>
                  <a:schemeClr val="bg1"/>
                </a:solidFill>
              </a:rPr>
              <a:t>  =  c</a:t>
            </a:r>
            <a:r>
              <a:rPr lang="pl-PL" sz="8000" baseline="30000" dirty="0" smtClean="0">
                <a:solidFill>
                  <a:schemeClr val="bg1"/>
                </a:solidFill>
              </a:rPr>
              <a:t>2</a:t>
            </a:r>
            <a:endParaRPr lang="pl-PL" sz="2000" dirty="0" smtClean="0">
              <a:solidFill>
                <a:schemeClr val="bg1"/>
              </a:solidFill>
            </a:endParaRPr>
          </a:p>
          <a:p>
            <a:endParaRPr lang="pl-PL" sz="8000" dirty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bg1">
                    <a:lumMod val="95000"/>
                  </a:schemeClr>
                </a:solidFill>
              </a:rPr>
              <a:t>Jednomiany</a:t>
            </a:r>
            <a:endParaRPr lang="pl-PL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                            Jednomian 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to: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liczba lub iloczyn czynników liczbowych</a:t>
            </a:r>
          </a:p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litera lub iloczyn czynników literowych</a:t>
            </a:r>
          </a:p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iloczyn czynników liczbowych i literowych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24136"/>
          </a:xfrm>
        </p:spPr>
        <p:txBody>
          <a:bodyPr/>
          <a:lstStyle/>
          <a:p>
            <a:r>
              <a:rPr lang="pl-PL" i="1" dirty="0" smtClean="0">
                <a:solidFill>
                  <a:schemeClr val="bg1">
                    <a:lumMod val="95000"/>
                  </a:schemeClr>
                </a:solidFill>
              </a:rPr>
              <a:t>Obliczanie amplitudy</a:t>
            </a:r>
            <a:endParaRPr lang="pl-PL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608" y="2446146"/>
            <a:ext cx="911339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Aby obliczyć amplitudę temperatur (dobowych, miesięcznych lub rocznych) 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18°C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(- 5°C) = 18°C+5°C = 23°C           21°C </a:t>
            </a:r>
            <a:r>
              <a:rPr lang="pl-PL" sz="20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10°C =11°C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Irkucku średnia miesięczna temperatura powietrza jest najwyższa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lipcu i wynosi +17,5</a:t>
            </a:r>
            <a:r>
              <a:rPr kumimoji="0" lang="pl-PL" sz="20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C,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najniższa w styczniu i wynosi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20,9</a:t>
            </a:r>
            <a:r>
              <a:rPr kumimoji="0" lang="pl-PL" sz="20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Oblicz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roczną amplitudę średnich temperatur powietrza.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Obliczenia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ależy od temperatury najwyższej odjąć temperaturę najniższą:                         17,5</a:t>
            </a:r>
            <a:r>
              <a:rPr kumimoji="0" lang="pl-PL" sz="20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3000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-(-20,9</a:t>
            </a:r>
            <a:r>
              <a:rPr kumimoji="0" lang="pl-PL" sz="20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C)=38,4</a:t>
            </a:r>
            <a:r>
              <a:rPr kumimoji="0" lang="pl-PL" sz="20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sz="2000" dirty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Arial" pitchFamily="34" charset="0"/>
              </a:rPr>
              <a:t> 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368152" cy="18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l-PL" i="1" dirty="0" smtClean="0">
                <a:solidFill>
                  <a:schemeClr val="bg1">
                    <a:lumMod val="95000"/>
                  </a:schemeClr>
                </a:solidFill>
              </a:rPr>
              <a:t>Średnia arytmetyczna</a:t>
            </a:r>
            <a:endParaRPr lang="pl-PL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768752" cy="2304256"/>
          </a:xfrm>
        </p:spPr>
        <p:txBody>
          <a:bodyPr>
            <a:normAutofit fontScale="47500" lnSpcReduction="20000"/>
          </a:bodyPr>
          <a:lstStyle/>
          <a:p>
            <a:r>
              <a:rPr lang="pl-PL" sz="5100" b="1" dirty="0" smtClean="0">
                <a:solidFill>
                  <a:schemeClr val="bg1">
                    <a:lumMod val="95000"/>
                  </a:schemeClr>
                </a:solidFill>
              </a:rPr>
              <a:t>Średnia arytmetyczna</a:t>
            </a:r>
            <a:r>
              <a:rPr lang="pl-PL" sz="51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liczb </a:t>
            </a:r>
            <a:r>
              <a:rPr lang="pl-PL" sz="5100" dirty="0" smtClean="0">
                <a:solidFill>
                  <a:schemeClr val="bg1">
                    <a:lumMod val="95000"/>
                  </a:schemeClr>
                </a:solidFill>
              </a:rPr>
              <a:t>jest 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to iloraz sumy n liczb i </a:t>
            </a:r>
            <a:r>
              <a:rPr lang="pl-PL" sz="5100" b="1" dirty="0">
                <a:solidFill>
                  <a:schemeClr val="bg1">
                    <a:lumMod val="95000"/>
                  </a:schemeClr>
                </a:solidFill>
              </a:rPr>
              <a:t>n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 (gdzie </a:t>
            </a:r>
            <a:r>
              <a:rPr lang="pl-PL" sz="5100" b="1" dirty="0">
                <a:solidFill>
                  <a:schemeClr val="bg1">
                    <a:lumMod val="95000"/>
                  </a:schemeClr>
                </a:solidFill>
              </a:rPr>
              <a:t>n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 to ilość sumowanych liczb). </a:t>
            </a:r>
            <a:endParaRPr lang="pl-PL" sz="51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pl-PL" sz="5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5100" dirty="0" smtClean="0">
                <a:solidFill>
                  <a:schemeClr val="bg1">
                    <a:lumMod val="95000"/>
                  </a:schemeClr>
                </a:solidFill>
              </a:rPr>
              <a:t>Średnią 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arytmetyczną wykorzystuje się między innymi przy świadectwach przy wyliczaniu średniej </a:t>
            </a:r>
            <a:r>
              <a:rPr lang="pl-PL" sz="5100" dirty="0" smtClean="0">
                <a:solidFill>
                  <a:schemeClr val="bg1">
                    <a:lumMod val="95000"/>
                  </a:schemeClr>
                </a:solidFill>
              </a:rPr>
              <a:t>ocen, np</a:t>
            </a:r>
            <a:r>
              <a:rPr lang="pl-PL" sz="51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r>
              <a:rPr lang="pl-PL" sz="3800" dirty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endParaRPr lang="pl-P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81128"/>
            <a:ext cx="5133975" cy="9906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6000" contrast="25000"/>
          </a:blip>
          <a:srcRect/>
          <a:stretch>
            <a:fillRect/>
          </a:stretch>
        </p:blipFill>
        <p:spPr bwMode="auto">
          <a:xfrm>
            <a:off x="1043608" y="1772816"/>
            <a:ext cx="6925256" cy="4161656"/>
          </a:xfrm>
          <a:prstGeom prst="rect">
            <a:avLst/>
          </a:prstGeom>
          <a:blipFill>
            <a:blip r:embed="rId3" cstate="print">
              <a:lum bright="-16000" contrast="25000"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i="1" dirty="0">
                <a:solidFill>
                  <a:schemeClr val="bg1"/>
                </a:solidFill>
              </a:rPr>
              <a:t>Prosty przykład zastosowania ułamków zwykłych i dziesiętnych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>
                <a:solidFill>
                  <a:schemeClr val="bg1"/>
                </a:solidFill>
              </a:rPr>
              <a:t>Przekształcanie </a:t>
            </a:r>
            <a:r>
              <a:rPr lang="pl-PL" i="1" dirty="0" smtClean="0">
                <a:solidFill>
                  <a:schemeClr val="bg1"/>
                </a:solidFill>
              </a:rPr>
              <a:t>wzorów</a:t>
            </a:r>
            <a:br>
              <a:rPr lang="pl-PL" i="1" dirty="0" smtClean="0">
                <a:solidFill>
                  <a:schemeClr val="bg1"/>
                </a:solidFill>
              </a:rPr>
            </a:br>
            <a:r>
              <a:rPr lang="pl-PL" sz="2700" i="1" dirty="0" smtClean="0">
                <a:solidFill>
                  <a:schemeClr val="bg1"/>
                </a:solidFill>
              </a:rPr>
              <a:t>umiejętność </a:t>
            </a:r>
            <a:r>
              <a:rPr lang="pl-PL" sz="2700" i="1" dirty="0" smtClean="0">
                <a:solidFill>
                  <a:schemeClr val="bg1"/>
                </a:solidFill>
              </a:rPr>
              <a:t>przydatna w matematyce, fizyce i chemii</a:t>
            </a:r>
            <a:r>
              <a:rPr lang="pl-PL" i="1" dirty="0" smtClean="0">
                <a:solidFill>
                  <a:schemeClr val="bg1"/>
                </a:solidFill>
              </a:rPr>
              <a:t/>
            </a:r>
            <a:br>
              <a:rPr lang="pl-PL" i="1" dirty="0" smtClean="0">
                <a:solidFill>
                  <a:schemeClr val="bg1"/>
                </a:solidFill>
              </a:rPr>
            </a:br>
            <a:endParaRPr lang="pl-PL" sz="2000" i="1" dirty="0">
              <a:solidFill>
                <a:schemeClr val="bg1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1495425" cy="904875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805264"/>
            <a:ext cx="1209675" cy="86677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79512" y="1196752"/>
            <a:ext cx="10801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Przykład;</a:t>
            </a:r>
            <a:endParaRPr kumimoji="0" lang="pl-PL" sz="1600" b="0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79512" y="332656"/>
            <a:ext cx="696056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pl-PL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pl-PL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 </a:t>
            </a: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wzoru na siłę </a:t>
            </a:r>
            <a:r>
              <a:rPr lang="pl-PL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wyznacza</a:t>
            </a: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przyspieszenie.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F = m</a:t>
            </a: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* a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501008"/>
            <a:ext cx="21907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51520" y="1967443"/>
            <a:ext cx="557235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l-PL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m-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       a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przyspieszenie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3563888" y="1988840"/>
            <a:ext cx="10118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 –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siła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23528" y="357301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600" dirty="0" smtClean="0"/>
              <a:t> </a:t>
            </a:r>
            <a:r>
              <a:rPr lang="pl-PL" sz="2600" dirty="0" smtClean="0">
                <a:solidFill>
                  <a:schemeClr val="bg1"/>
                </a:solidFill>
              </a:rPr>
              <a:t>Najpierw dzielimy </a:t>
            </a:r>
            <a:r>
              <a:rPr lang="pl-PL" sz="2600" dirty="0">
                <a:solidFill>
                  <a:schemeClr val="bg1"/>
                </a:solidFill>
              </a:rPr>
              <a:t>obie strony równania przez „m” (masa).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5010944"/>
            <a:ext cx="92063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Później skracamy masy i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otrzymujemy wzór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przyspieszenie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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pl-PL" i="1" dirty="0">
                <a:solidFill>
                  <a:schemeClr val="bg1"/>
                </a:solidFill>
              </a:rPr>
              <a:t>WYKRESY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272808" cy="2880320"/>
          </a:xfrm>
        </p:spPr>
        <p:txBody>
          <a:bodyPr>
            <a:normAutofit/>
          </a:bodyPr>
          <a:lstStyle/>
          <a:p>
            <a:r>
              <a:rPr lang="pl-PL" dirty="0"/>
              <a:t> </a:t>
            </a:r>
          </a:p>
          <a:p>
            <a:r>
              <a:rPr lang="pl-PL" dirty="0">
                <a:solidFill>
                  <a:schemeClr val="bg1"/>
                </a:solidFill>
              </a:rPr>
              <a:t>Wykresy </a:t>
            </a:r>
            <a:r>
              <a:rPr lang="pl-PL" dirty="0" smtClean="0">
                <a:solidFill>
                  <a:schemeClr val="bg1"/>
                </a:solidFill>
              </a:rPr>
              <a:t>to </a:t>
            </a:r>
            <a:r>
              <a:rPr lang="pl-PL" dirty="0" smtClean="0">
                <a:solidFill>
                  <a:schemeClr val="bg1"/>
                </a:solidFill>
              </a:rPr>
              <a:t>graficzne przedstawienie </a:t>
            </a:r>
            <a:r>
              <a:rPr lang="pl-PL" dirty="0" smtClean="0">
                <a:solidFill>
                  <a:schemeClr val="bg1"/>
                </a:solidFill>
              </a:rPr>
              <a:t>różnych informacje np</a:t>
            </a:r>
            <a:r>
              <a:rPr lang="pl-PL" dirty="0">
                <a:solidFill>
                  <a:schemeClr val="bg1"/>
                </a:solidFill>
              </a:rPr>
              <a:t>. wzrost ludności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>
                <a:solidFill>
                  <a:schemeClr val="bg1"/>
                </a:solidFill>
              </a:rPr>
              <a:t>różnych latach , wzrost PKB i tym </a:t>
            </a:r>
            <a:r>
              <a:rPr lang="pl-PL" dirty="0" smtClean="0">
                <a:solidFill>
                  <a:schemeClr val="bg1"/>
                </a:solidFill>
              </a:rPr>
              <a:t>podobne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46672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bg1"/>
                </a:solidFill>
              </a:rPr>
              <a:t>Odgadywanie liczb.</a:t>
            </a:r>
            <a:endParaRPr lang="pl-PL" sz="3200" i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7304856" cy="5328592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Napisz dowolną liczbę całkowitą. Pomnóż ją przez 5, dodaj 2, wynik pomnóż przez 4, dodaj 3, pomnóż jeszcze przez 5 i dodaj 7, podaj jaką liczbę  otrzymałeś, a ja Ci powiem pierwotną liczbę  napisaną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Pierwotną </a:t>
            </a:r>
            <a:r>
              <a:rPr lang="pl-PL" sz="2400" dirty="0">
                <a:solidFill>
                  <a:schemeClr val="bg1"/>
                </a:solidFill>
              </a:rPr>
              <a:t>liczbę znajdujemy skreślając z podanej liczby dwie końcowe cyfry.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Przykład:</a:t>
            </a:r>
            <a:r>
              <a:rPr lang="pl-PL" sz="2400" dirty="0">
                <a:solidFill>
                  <a:schemeClr val="bg1"/>
                </a:solidFill>
              </a:rPr>
              <a:t> </a:t>
            </a:r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Piszemy liczbę 13, </a:t>
            </a:r>
            <a:r>
              <a:rPr lang="pl-PL" sz="2400" dirty="0" smtClean="0">
                <a:solidFill>
                  <a:schemeClr val="bg1"/>
                </a:solidFill>
              </a:rPr>
              <a:t>mnożymy </a:t>
            </a:r>
            <a:r>
              <a:rPr lang="pl-PL" sz="2400" dirty="0">
                <a:solidFill>
                  <a:schemeClr val="bg1"/>
                </a:solidFill>
              </a:rPr>
              <a:t>przez 5, mamy 65, dodajemy 2, mamy 67, wynik mnożymy przez 4, i otrzymamy 268, dodajemy 3, mamy 271, mnożymy przez 5, mamy 1355, dodajemy 7 i otrzymujemy liczbę 1362. Podajemy liczbę 1362, skreślając  dwie końcowe  cyfry otrzymamy liczbę pierwotną 13</a:t>
            </a: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300</Words>
  <Application>Microsoft Office PowerPoint</Application>
  <PresentationFormat>Pokaz na ekranie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Równania</vt:lpstr>
      <vt:lpstr>Jednomiany</vt:lpstr>
      <vt:lpstr>Obliczanie amplitudy</vt:lpstr>
      <vt:lpstr>Średnia arytmetyczna</vt:lpstr>
      <vt:lpstr>Prosty przykład zastosowania ułamków zwykłych i dziesiętnych</vt:lpstr>
      <vt:lpstr>Przekształcanie wzorów umiejętność przydatna w matematyce, fizyce i chemii </vt:lpstr>
      <vt:lpstr>WYKRESY</vt:lpstr>
      <vt:lpstr>Odgadywanie liczb.</vt:lpstr>
      <vt:lpstr>Odgadywanie daty urodzin </vt:lpstr>
      <vt:lpstr>ZADANIA</vt:lpstr>
      <vt:lpstr>ZADANIA</vt:lpstr>
      <vt:lpstr>ZADANIA</vt:lpstr>
      <vt:lpstr>Matematyka bywa czasami ŚMIESZNA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laptop</dc:creator>
  <cp:lastModifiedBy>komp</cp:lastModifiedBy>
  <cp:revision>35</cp:revision>
  <dcterms:created xsi:type="dcterms:W3CDTF">2011-03-25T08:49:28Z</dcterms:created>
  <dcterms:modified xsi:type="dcterms:W3CDTF">2011-04-03T17:15:39Z</dcterms:modified>
</cp:coreProperties>
</file>